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8"/>
  </p:normalViewPr>
  <p:slideViewPr>
    <p:cSldViewPr snapToGrid="0" snapToObjects="1">
      <p:cViewPr>
        <p:scale>
          <a:sx n="100" d="100"/>
          <a:sy n="100" d="100"/>
        </p:scale>
        <p:origin x="2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6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7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12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3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ACBEC-E1E1-0A47-BDDF-B25D813743A5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4076-549D-FD43-B856-CF7D71F19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6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459" y="111923"/>
            <a:ext cx="5829300" cy="60032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Transportation Expenses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826" y="1158163"/>
            <a:ext cx="666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Generally speaking, your car should cost at most 15% of your yearly salary. This expense will not come out of your budget as we are assuming the car is paid for already.</a:t>
            </a:r>
            <a:endParaRPr lang="en-US" sz="1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920186"/>
              </p:ext>
            </p:extLst>
          </p:nvPr>
        </p:nvGraphicFramePr>
        <p:xfrm>
          <a:off x="91825" y="1816303"/>
          <a:ext cx="6664567" cy="80184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01164"/>
                <a:gridCol w="747179"/>
                <a:gridCol w="1334247"/>
                <a:gridCol w="560383"/>
                <a:gridCol w="2321594"/>
              </a:tblGrid>
              <a:tr h="2832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Yearly</a:t>
                      </a:r>
                      <a:r>
                        <a:rPr lang="en-US" sz="1600" baseline="0" dirty="0" smtClean="0"/>
                        <a:t> Salary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15%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Maximum Price of Car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</a:tr>
              <a:tr h="46656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X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0.15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=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892389"/>
              </p:ext>
            </p:extLst>
          </p:nvPr>
        </p:nvGraphicFramePr>
        <p:xfrm>
          <a:off x="91824" y="742492"/>
          <a:ext cx="6664568" cy="335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32284"/>
                <a:gridCol w="33322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Leftover Income</a:t>
                      </a:r>
                      <a:r>
                        <a:rPr lang="en-US" sz="1600" baseline="0" dirty="0" smtClean="0"/>
                        <a:t> After Rent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824" y="2723100"/>
            <a:ext cx="66645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Now you get to start looking for a car to purchase. Keep your maximum budget for your car in mind. Feel free to check out </a:t>
            </a:r>
            <a:r>
              <a:rPr lang="en-US" sz="1400" dirty="0" err="1" smtClean="0"/>
              <a:t>Kijiji</a:t>
            </a:r>
            <a:r>
              <a:rPr lang="en-US" sz="1400" dirty="0" smtClean="0"/>
              <a:t> and local Calgary and area car dealerships online for your new car.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303448"/>
              </p:ext>
            </p:extLst>
          </p:nvPr>
        </p:nvGraphicFramePr>
        <p:xfrm>
          <a:off x="91825" y="3534609"/>
          <a:ext cx="66645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66142"/>
                <a:gridCol w="1666142"/>
                <a:gridCol w="1666142"/>
                <a:gridCol w="16661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 of Car</a:t>
                      </a: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Make and Model</a:t>
                      </a: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Amount of KMs</a:t>
                      </a:r>
                      <a:endParaRPr 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14817"/>
              </p:ext>
            </p:extLst>
          </p:nvPr>
        </p:nvGraphicFramePr>
        <p:xfrm>
          <a:off x="91824" y="4367715"/>
          <a:ext cx="6664570" cy="165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96400"/>
                <a:gridCol w="366817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Insurance Costs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ctr">
                        <a:buFont typeface="Wingdings" charset="2"/>
                        <a:buChar char="q"/>
                      </a:pPr>
                      <a:r>
                        <a:rPr lang="en-US" dirty="0" smtClean="0"/>
                        <a:t>Public Liability Insurance ($85)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charset="2"/>
                        <a:buChar char="q"/>
                      </a:pPr>
                      <a:r>
                        <a:rPr lang="en-US" dirty="0" smtClean="0"/>
                        <a:t>Public Liability and Collision Insurance ($160)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ü"/>
                      </a:pPr>
                      <a:r>
                        <a:rPr lang="en-US" dirty="0" smtClean="0"/>
                        <a:t>Covers at</a:t>
                      </a:r>
                      <a:r>
                        <a:rPr lang="en-US" baseline="0" dirty="0" smtClean="0"/>
                        <a:t> fault injuries and damages to other people</a:t>
                      </a:r>
                    </a:p>
                    <a:p>
                      <a:pPr marL="285750" indent="-285750" algn="l">
                        <a:buFont typeface="Wingdings" charset="2"/>
                        <a:buChar char="q"/>
                      </a:pPr>
                      <a:r>
                        <a:rPr lang="en-US" baseline="0" dirty="0" smtClean="0"/>
                        <a:t>Does </a:t>
                      </a:r>
                      <a:r>
                        <a:rPr lang="en-US" b="1" baseline="0" dirty="0" smtClean="0"/>
                        <a:t>not</a:t>
                      </a:r>
                      <a:r>
                        <a:rPr lang="en-US" baseline="0" dirty="0" smtClean="0"/>
                        <a:t> cover damage to your own vehicle.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n-US" dirty="0" smtClean="0"/>
                        <a:t>Covers at</a:t>
                      </a:r>
                      <a:r>
                        <a:rPr lang="en-US" baseline="0" dirty="0" smtClean="0"/>
                        <a:t> fault injuries and damages to other people</a:t>
                      </a:r>
                    </a:p>
                    <a:p>
                      <a:pPr marL="285750" indent="-285750" algn="l">
                        <a:buFont typeface="Wingdings" charset="2"/>
                        <a:buChar char="ü"/>
                      </a:pPr>
                      <a:r>
                        <a:rPr lang="en-US" dirty="0" smtClean="0"/>
                        <a:t>Covers damage to your own vehicle if you get into an accident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151256"/>
              </p:ext>
            </p:extLst>
          </p:nvPr>
        </p:nvGraphicFramePr>
        <p:xfrm>
          <a:off x="91828" y="6646715"/>
          <a:ext cx="6664570" cy="1244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437795"/>
                <a:gridCol w="32267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Getting to Work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Driving</a:t>
                      </a:r>
                      <a:r>
                        <a:rPr lang="en-US" sz="1600" baseline="0" dirty="0" smtClean="0"/>
                        <a:t> Expenses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Transit Expenses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Extra Gas ($100/m)</a:t>
                      </a:r>
                    </a:p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Parking</a:t>
                      </a:r>
                      <a:r>
                        <a:rPr lang="en-US" baseline="0" dirty="0" smtClean="0"/>
                        <a:t> – If Working Downtown ($450/m)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Bus Pass</a:t>
                      </a:r>
                      <a:r>
                        <a:rPr lang="en-US" baseline="0" dirty="0" smtClean="0"/>
                        <a:t> ($100)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22856"/>
              </p:ext>
            </p:extLst>
          </p:nvPr>
        </p:nvGraphicFramePr>
        <p:xfrm>
          <a:off x="91822" y="6168087"/>
          <a:ext cx="666457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332285"/>
                <a:gridCol w="3332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Fuel Expenses (Not Driving to Work)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q"/>
                      </a:pPr>
                      <a:r>
                        <a:rPr lang="en-US" dirty="0" smtClean="0"/>
                        <a:t>$100/m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10381"/>
              </p:ext>
            </p:extLst>
          </p:nvPr>
        </p:nvGraphicFramePr>
        <p:xfrm>
          <a:off x="91824" y="7995573"/>
          <a:ext cx="3184776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8636"/>
                <a:gridCol w="1336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Car Expenses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708603"/>
              </p:ext>
            </p:extLst>
          </p:nvPr>
        </p:nvGraphicFramePr>
        <p:xfrm>
          <a:off x="3424107" y="7995573"/>
          <a:ext cx="3332285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26944"/>
                <a:gridCol w="11053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</a:t>
                      </a:r>
                      <a:r>
                        <a:rPr lang="en-US" sz="1400" baseline="0" dirty="0" smtClean="0"/>
                        <a:t>Expenses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49400" y="8470671"/>
            <a:ext cx="4330700" cy="585029"/>
            <a:chOff x="1536700" y="8346248"/>
            <a:chExt cx="4330700" cy="585029"/>
          </a:xfrm>
        </p:grpSpPr>
        <p:sp>
          <p:nvSpPr>
            <p:cNvPr id="17" name="TextBox 16"/>
            <p:cNvSpPr txBox="1"/>
            <p:nvPr/>
          </p:nvSpPr>
          <p:spPr>
            <a:xfrm>
              <a:off x="1536700" y="8346248"/>
              <a:ext cx="4330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Do you think you can afford a car? </a:t>
              </a:r>
            </a:p>
            <a:p>
              <a:pPr marL="285750" indent="-285750">
                <a:buFont typeface="Wingdings" charset="2"/>
                <a:buChar char="q"/>
              </a:pPr>
              <a:r>
                <a:rPr lang="en-US" sz="1600" dirty="0"/>
                <a:t> </a:t>
              </a:r>
              <a:r>
                <a:rPr lang="en-US" sz="1600" dirty="0" smtClean="0"/>
                <a:t>Yes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02050" y="8592723"/>
              <a:ext cx="7152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charset="2"/>
                <a:buChar char="q"/>
              </a:pPr>
              <a:r>
                <a:rPr lang="en-US" sz="1600" dirty="0" smtClean="0"/>
                <a:t>No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62132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854379"/>
              </p:ext>
            </p:extLst>
          </p:nvPr>
        </p:nvGraphicFramePr>
        <p:xfrm>
          <a:off x="368296" y="666402"/>
          <a:ext cx="618490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92450"/>
                <a:gridCol w="3092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Shopping Budget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4044" y="135235"/>
            <a:ext cx="235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Shopping Budget</a:t>
            </a:r>
            <a:endParaRPr lang="en-US" sz="24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27074"/>
              </p:ext>
            </p:extLst>
          </p:nvPr>
        </p:nvGraphicFramePr>
        <p:xfrm>
          <a:off x="368291" y="2195012"/>
          <a:ext cx="6184902" cy="6019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09909"/>
                <a:gridCol w="571497"/>
                <a:gridCol w="1295400"/>
                <a:gridCol w="1308096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Shopping List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Price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Coupon Used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Final Price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Cell Phone</a:t>
                      </a:r>
                      <a:r>
                        <a:rPr lang="en-US" sz="1200" baseline="0" dirty="0" smtClean="0"/>
                        <a:t> (Your Choice</a:t>
                      </a:r>
                      <a:r>
                        <a:rPr lang="en-US" sz="1200" baseline="0" dirty="0" smtClean="0"/>
                        <a:t>)*________________</a:t>
                      </a:r>
                      <a:endParaRPr lang="en-US" sz="1200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Clothes*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$85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Second-Hand Clothes*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$25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Various Furniture*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dirty="0" smtClean="0"/>
                        <a:t>350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Soap,</a:t>
                      </a:r>
                      <a:r>
                        <a:rPr lang="en-US" sz="1200" baseline="0" dirty="0" smtClean="0"/>
                        <a:t> Shampoo, Conditioner, Toothpaste, Toothbrush, Toilet Paper*</a:t>
                      </a:r>
                      <a:endParaRPr lang="en-US" sz="12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$30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Sony PlayStation</a:t>
                      </a:r>
                      <a:r>
                        <a:rPr lang="en-US" sz="1200" baseline="0" dirty="0" smtClean="0"/>
                        <a:t> 4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$400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Hockey Equipment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dirty="0" smtClean="0"/>
                        <a:t>250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Teen</a:t>
                      </a:r>
                      <a:r>
                        <a:rPr lang="en-US" sz="1200" baseline="0" dirty="0" smtClean="0"/>
                        <a:t> Fiction Books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</a:t>
                      </a:r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50’’ LED</a:t>
                      </a:r>
                      <a:r>
                        <a:rPr lang="en-US" sz="1200" baseline="0" dirty="0" smtClean="0"/>
                        <a:t> TV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$500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Blue</a:t>
                      </a:r>
                      <a:r>
                        <a:rPr lang="en-US" sz="1200" baseline="0" dirty="0" smtClean="0"/>
                        <a:t>tooth Speaker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$65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Xbox 360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$85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42’’ TV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$150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Item:_______________________</a:t>
                      </a:r>
                      <a:endParaRPr lang="en-US" sz="1200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Other Item:______________________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22618"/>
              </p:ext>
            </p:extLst>
          </p:nvPr>
        </p:nvGraphicFramePr>
        <p:xfrm>
          <a:off x="368294" y="1039086"/>
          <a:ext cx="6184899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50436"/>
                <a:gridCol w="1650436"/>
                <a:gridCol w="1207628"/>
                <a:gridCol w="1676399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Available Coupons (Can</a:t>
                      </a:r>
                      <a:r>
                        <a:rPr lang="en-US" baseline="0" dirty="0" smtClean="0"/>
                        <a:t> only be used once)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15% off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Save the GST (5%)</a:t>
                      </a:r>
                      <a:endParaRPr lang="en-US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8291" y="8184784"/>
            <a:ext cx="2640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Items with an (*) are mandatory purchases</a:t>
            </a:r>
            <a:endParaRPr lang="en-US" sz="11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00648"/>
              </p:ext>
            </p:extLst>
          </p:nvPr>
        </p:nvGraphicFramePr>
        <p:xfrm>
          <a:off x="368291" y="8585652"/>
          <a:ext cx="3276610" cy="457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38305"/>
                <a:gridCol w="1638305"/>
              </a:tblGrid>
              <a:tr h="26173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Money Left After Shopping</a:t>
                      </a:r>
                      <a:r>
                        <a:rPr lang="en-US" sz="1200" baseline="0" dirty="0" smtClean="0"/>
                        <a:t> Trip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29013"/>
              </p:ext>
            </p:extLst>
          </p:nvPr>
        </p:nvGraphicFramePr>
        <p:xfrm>
          <a:off x="3936999" y="8214812"/>
          <a:ext cx="261619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08097"/>
                <a:gridCol w="1308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$ Spent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6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2682</TotalTime>
  <Words>353</Words>
  <Application>Microsoft Macintosh PowerPoint</Application>
  <PresentationFormat>Letter Paper (8.5x11 in)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Wingdings</vt:lpstr>
      <vt:lpstr>Arial</vt:lpstr>
      <vt:lpstr>Office Theme</vt:lpstr>
      <vt:lpstr>Transportation Expenses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Transportation Expenses</dc:title>
  <dc:creator>Microsoft Office User</dc:creator>
  <cp:lastModifiedBy>Microsoft Office User</cp:lastModifiedBy>
  <cp:revision>17</cp:revision>
  <cp:lastPrinted>2016-01-21T14:41:05Z</cp:lastPrinted>
  <dcterms:created xsi:type="dcterms:W3CDTF">2016-01-20T16:01:26Z</dcterms:created>
  <dcterms:modified xsi:type="dcterms:W3CDTF">2016-01-22T14:32:01Z</dcterms:modified>
</cp:coreProperties>
</file>