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4" d="100"/>
          <a:sy n="64" d="100"/>
        </p:scale>
        <p:origin x="-2840" y="-120"/>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CA"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p:txBody>
          <a:bodyPr/>
          <a:lstStyle/>
          <a:p>
            <a:fld id="{1E6E91A4-CB0C-A241-9E3D-A5E17E8032AF}" type="datetimeFigureOut">
              <a:rPr lang="en-US" smtClean="0"/>
              <a:t>16-01-13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2FAE22-8B63-CE44-A3BF-066693B85A10}" type="slidenum">
              <a:rPr lang="en-US" smtClean="0"/>
              <a:t>‹#›</a:t>
            </a:fld>
            <a:endParaRPr lang="en-US"/>
          </a:p>
        </p:txBody>
      </p:sp>
    </p:spTree>
    <p:extLst>
      <p:ext uri="{BB962C8B-B14F-4D97-AF65-F5344CB8AC3E}">
        <p14:creationId xmlns:p14="http://schemas.microsoft.com/office/powerpoint/2010/main" val="3140983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1E6E91A4-CB0C-A241-9E3D-A5E17E8032AF}" type="datetimeFigureOut">
              <a:rPr lang="en-US" smtClean="0"/>
              <a:t>16-01-13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2FAE22-8B63-CE44-A3BF-066693B85A10}" type="slidenum">
              <a:rPr lang="en-US" smtClean="0"/>
              <a:t>‹#›</a:t>
            </a:fld>
            <a:endParaRPr lang="en-US"/>
          </a:p>
        </p:txBody>
      </p:sp>
    </p:spTree>
    <p:extLst>
      <p:ext uri="{BB962C8B-B14F-4D97-AF65-F5344CB8AC3E}">
        <p14:creationId xmlns:p14="http://schemas.microsoft.com/office/powerpoint/2010/main" val="746739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1E6E91A4-CB0C-A241-9E3D-A5E17E8032AF}" type="datetimeFigureOut">
              <a:rPr lang="en-US" smtClean="0"/>
              <a:t>16-01-13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2FAE22-8B63-CE44-A3BF-066693B85A10}" type="slidenum">
              <a:rPr lang="en-US" smtClean="0"/>
              <a:t>‹#›</a:t>
            </a:fld>
            <a:endParaRPr lang="en-US"/>
          </a:p>
        </p:txBody>
      </p:sp>
    </p:spTree>
    <p:extLst>
      <p:ext uri="{BB962C8B-B14F-4D97-AF65-F5344CB8AC3E}">
        <p14:creationId xmlns:p14="http://schemas.microsoft.com/office/powerpoint/2010/main" val="3426834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1E6E91A4-CB0C-A241-9E3D-A5E17E8032AF}" type="datetimeFigureOut">
              <a:rPr lang="en-US" smtClean="0"/>
              <a:t>16-01-13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2FAE22-8B63-CE44-A3BF-066693B85A10}" type="slidenum">
              <a:rPr lang="en-US" smtClean="0"/>
              <a:t>‹#›</a:t>
            </a:fld>
            <a:endParaRPr lang="en-US"/>
          </a:p>
        </p:txBody>
      </p:sp>
    </p:spTree>
    <p:extLst>
      <p:ext uri="{BB962C8B-B14F-4D97-AF65-F5344CB8AC3E}">
        <p14:creationId xmlns:p14="http://schemas.microsoft.com/office/powerpoint/2010/main" val="2998241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1E6E91A4-CB0C-A241-9E3D-A5E17E8032AF}" type="datetimeFigureOut">
              <a:rPr lang="en-US" smtClean="0"/>
              <a:t>16-01-13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2FAE22-8B63-CE44-A3BF-066693B85A10}" type="slidenum">
              <a:rPr lang="en-US" smtClean="0"/>
              <a:t>‹#›</a:t>
            </a:fld>
            <a:endParaRPr lang="en-US"/>
          </a:p>
        </p:txBody>
      </p:sp>
    </p:spTree>
    <p:extLst>
      <p:ext uri="{BB962C8B-B14F-4D97-AF65-F5344CB8AC3E}">
        <p14:creationId xmlns:p14="http://schemas.microsoft.com/office/powerpoint/2010/main" val="984760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p:txBody>
          <a:bodyPr/>
          <a:lstStyle/>
          <a:p>
            <a:fld id="{1E6E91A4-CB0C-A241-9E3D-A5E17E8032AF}" type="datetimeFigureOut">
              <a:rPr lang="en-US" smtClean="0"/>
              <a:t>16-01-13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2FAE22-8B63-CE44-A3BF-066693B85A10}" type="slidenum">
              <a:rPr lang="en-US" smtClean="0"/>
              <a:t>‹#›</a:t>
            </a:fld>
            <a:endParaRPr lang="en-US"/>
          </a:p>
        </p:txBody>
      </p:sp>
    </p:spTree>
    <p:extLst>
      <p:ext uri="{BB962C8B-B14F-4D97-AF65-F5344CB8AC3E}">
        <p14:creationId xmlns:p14="http://schemas.microsoft.com/office/powerpoint/2010/main" val="1267313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p:txBody>
          <a:bodyPr/>
          <a:lstStyle/>
          <a:p>
            <a:fld id="{1E6E91A4-CB0C-A241-9E3D-A5E17E8032AF}" type="datetimeFigureOut">
              <a:rPr lang="en-US" smtClean="0"/>
              <a:t>16-01-13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2FAE22-8B63-CE44-A3BF-066693B85A10}" type="slidenum">
              <a:rPr lang="en-US" smtClean="0"/>
              <a:t>‹#›</a:t>
            </a:fld>
            <a:endParaRPr lang="en-US"/>
          </a:p>
        </p:txBody>
      </p:sp>
    </p:spTree>
    <p:extLst>
      <p:ext uri="{BB962C8B-B14F-4D97-AF65-F5344CB8AC3E}">
        <p14:creationId xmlns:p14="http://schemas.microsoft.com/office/powerpoint/2010/main" val="2642345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1E6E91A4-CB0C-A241-9E3D-A5E17E8032AF}" type="datetimeFigureOut">
              <a:rPr lang="en-US" smtClean="0"/>
              <a:t>16-01-13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2FAE22-8B63-CE44-A3BF-066693B85A10}" type="slidenum">
              <a:rPr lang="en-US" smtClean="0"/>
              <a:t>‹#›</a:t>
            </a:fld>
            <a:endParaRPr lang="en-US"/>
          </a:p>
        </p:txBody>
      </p:sp>
    </p:spTree>
    <p:extLst>
      <p:ext uri="{BB962C8B-B14F-4D97-AF65-F5344CB8AC3E}">
        <p14:creationId xmlns:p14="http://schemas.microsoft.com/office/powerpoint/2010/main" val="1738557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6E91A4-CB0C-A241-9E3D-A5E17E8032AF}" type="datetimeFigureOut">
              <a:rPr lang="en-US" smtClean="0"/>
              <a:t>16-01-13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2FAE22-8B63-CE44-A3BF-066693B85A10}" type="slidenum">
              <a:rPr lang="en-US" smtClean="0"/>
              <a:t>‹#›</a:t>
            </a:fld>
            <a:endParaRPr lang="en-US"/>
          </a:p>
        </p:txBody>
      </p:sp>
    </p:spTree>
    <p:extLst>
      <p:ext uri="{BB962C8B-B14F-4D97-AF65-F5344CB8AC3E}">
        <p14:creationId xmlns:p14="http://schemas.microsoft.com/office/powerpoint/2010/main" val="298630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1E6E91A4-CB0C-A241-9E3D-A5E17E8032AF}" type="datetimeFigureOut">
              <a:rPr lang="en-US" smtClean="0"/>
              <a:t>16-01-13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2FAE22-8B63-CE44-A3BF-066693B85A10}" type="slidenum">
              <a:rPr lang="en-US" smtClean="0"/>
              <a:t>‹#›</a:t>
            </a:fld>
            <a:endParaRPr lang="en-US"/>
          </a:p>
        </p:txBody>
      </p:sp>
    </p:spTree>
    <p:extLst>
      <p:ext uri="{BB962C8B-B14F-4D97-AF65-F5344CB8AC3E}">
        <p14:creationId xmlns:p14="http://schemas.microsoft.com/office/powerpoint/2010/main" val="2177432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1E6E91A4-CB0C-A241-9E3D-A5E17E8032AF}" type="datetimeFigureOut">
              <a:rPr lang="en-US" smtClean="0"/>
              <a:t>16-01-13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2FAE22-8B63-CE44-A3BF-066693B85A10}" type="slidenum">
              <a:rPr lang="en-US" smtClean="0"/>
              <a:t>‹#›</a:t>
            </a:fld>
            <a:endParaRPr lang="en-US"/>
          </a:p>
        </p:txBody>
      </p:sp>
    </p:spTree>
    <p:extLst>
      <p:ext uri="{BB962C8B-B14F-4D97-AF65-F5344CB8AC3E}">
        <p14:creationId xmlns:p14="http://schemas.microsoft.com/office/powerpoint/2010/main" val="28149302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1E6E91A4-CB0C-A241-9E3D-A5E17E8032AF}" type="datetimeFigureOut">
              <a:rPr lang="en-US" smtClean="0"/>
              <a:t>16-01-13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D2FAE22-8B63-CE44-A3BF-066693B85A10}" type="slidenum">
              <a:rPr lang="en-US" smtClean="0"/>
              <a:t>‹#›</a:t>
            </a:fld>
            <a:endParaRPr lang="en-US"/>
          </a:p>
        </p:txBody>
      </p:sp>
    </p:spTree>
    <p:extLst>
      <p:ext uri="{BB962C8B-B14F-4D97-AF65-F5344CB8AC3E}">
        <p14:creationId xmlns:p14="http://schemas.microsoft.com/office/powerpoint/2010/main" val="5369715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417764"/>
            <a:ext cx="5829300" cy="835412"/>
          </a:xfrm>
        </p:spPr>
        <p:txBody>
          <a:bodyPr>
            <a:normAutofit/>
          </a:bodyPr>
          <a:lstStyle/>
          <a:p>
            <a:r>
              <a:rPr lang="en-US" sz="3200" u="sng" dirty="0" smtClean="0"/>
              <a:t>“Keeping it Hot” Project</a:t>
            </a:r>
            <a:endParaRPr lang="en-US" sz="3200" u="sng" dirty="0"/>
          </a:p>
        </p:txBody>
      </p:sp>
      <p:sp>
        <p:nvSpPr>
          <p:cNvPr id="4" name="TextBox 3"/>
          <p:cNvSpPr txBox="1"/>
          <p:nvPr/>
        </p:nvSpPr>
        <p:spPr>
          <a:xfrm>
            <a:off x="263677" y="2520341"/>
            <a:ext cx="6340197" cy="2031325"/>
          </a:xfrm>
          <a:prstGeom prst="rect">
            <a:avLst/>
          </a:prstGeom>
          <a:noFill/>
          <a:ln>
            <a:solidFill>
              <a:schemeClr val="tx1"/>
            </a:solidFill>
          </a:ln>
        </p:spPr>
        <p:txBody>
          <a:bodyPr wrap="none" rtlCol="0">
            <a:spAutoFit/>
          </a:bodyPr>
          <a:lstStyle/>
          <a:p>
            <a:r>
              <a:rPr lang="en-US" dirty="0" smtClean="0"/>
              <a:t>The Checklist</a:t>
            </a:r>
          </a:p>
          <a:p>
            <a:pPr marL="285750" indent="-285750">
              <a:buFont typeface="Wingdings" charset="2"/>
              <a:buChar char="q"/>
            </a:pPr>
            <a:r>
              <a:rPr lang="en-US" dirty="0" smtClean="0"/>
              <a:t>Research – Research different strategies that keep heat in.</a:t>
            </a:r>
          </a:p>
          <a:p>
            <a:pPr marL="285750" indent="-285750">
              <a:buFont typeface="Wingdings" charset="2"/>
              <a:buChar char="q"/>
            </a:pPr>
            <a:r>
              <a:rPr lang="en-US" dirty="0" smtClean="0"/>
              <a:t>Blueprint – Draw out a plan of what your thermos will look like</a:t>
            </a:r>
          </a:p>
          <a:p>
            <a:pPr marL="285750" indent="-285750">
              <a:buFont typeface="Wingdings" charset="2"/>
              <a:buChar char="q"/>
            </a:pPr>
            <a:r>
              <a:rPr lang="en-US" dirty="0" smtClean="0"/>
              <a:t>Materials – What will you need to make your thermos?</a:t>
            </a:r>
          </a:p>
          <a:p>
            <a:pPr marL="285750" indent="-285750">
              <a:buFont typeface="Wingdings" charset="2"/>
              <a:buChar char="q"/>
            </a:pPr>
            <a:r>
              <a:rPr lang="en-US" dirty="0" smtClean="0"/>
              <a:t>Construction – Building the thermos.</a:t>
            </a:r>
          </a:p>
          <a:p>
            <a:pPr marL="285750" indent="-285750">
              <a:buFont typeface="Wingdings" charset="2"/>
              <a:buChar char="q"/>
            </a:pPr>
            <a:r>
              <a:rPr lang="en-US" dirty="0" smtClean="0"/>
              <a:t>Testing – Testing the Thermos</a:t>
            </a:r>
          </a:p>
          <a:p>
            <a:pPr marL="285750" indent="-285750">
              <a:buFont typeface="Wingdings" charset="2"/>
              <a:buChar char="q"/>
            </a:pPr>
            <a:r>
              <a:rPr lang="en-US" dirty="0" smtClean="0"/>
              <a:t>Reflection – What could have improved your thermos?</a:t>
            </a:r>
            <a:endParaRPr lang="en-US" dirty="0"/>
          </a:p>
        </p:txBody>
      </p:sp>
      <p:sp>
        <p:nvSpPr>
          <p:cNvPr id="5" name="TextBox 4"/>
          <p:cNvSpPr txBox="1"/>
          <p:nvPr/>
        </p:nvSpPr>
        <p:spPr>
          <a:xfrm>
            <a:off x="263677" y="1253175"/>
            <a:ext cx="6340197" cy="1200329"/>
          </a:xfrm>
          <a:prstGeom prst="rect">
            <a:avLst/>
          </a:prstGeom>
          <a:noFill/>
        </p:spPr>
        <p:txBody>
          <a:bodyPr wrap="square" rtlCol="0">
            <a:spAutoFit/>
          </a:bodyPr>
          <a:lstStyle/>
          <a:p>
            <a:r>
              <a:rPr lang="en-US" dirty="0" smtClean="0"/>
              <a:t>You and a partner will be required to build a thermos. Your thermos will need to keep boiling water warm for 1 hour. There will be a prize for the group that creates a thermos that keeps the water the warmest.</a:t>
            </a:r>
            <a:endParaRPr lang="en-US" dirty="0"/>
          </a:p>
        </p:txBody>
      </p:sp>
      <p:sp>
        <p:nvSpPr>
          <p:cNvPr id="6" name="TextBox 5"/>
          <p:cNvSpPr txBox="1"/>
          <p:nvPr/>
        </p:nvSpPr>
        <p:spPr>
          <a:xfrm>
            <a:off x="263677" y="6818079"/>
            <a:ext cx="6340198" cy="1754327"/>
          </a:xfrm>
          <a:prstGeom prst="rect">
            <a:avLst/>
          </a:prstGeom>
          <a:noFill/>
        </p:spPr>
        <p:txBody>
          <a:bodyPr wrap="square" rtlCol="0">
            <a:spAutoFit/>
          </a:bodyPr>
          <a:lstStyle/>
          <a:p>
            <a:r>
              <a:rPr lang="en-US" dirty="0" smtClean="0"/>
              <a:t>Your thermos can use a variety of materials, however, the following materials are </a:t>
            </a:r>
            <a:r>
              <a:rPr lang="en-US" b="1" dirty="0" smtClean="0"/>
              <a:t>not</a:t>
            </a:r>
            <a:r>
              <a:rPr lang="en-US" dirty="0" smtClean="0"/>
              <a:t> permitted to be used in your project.</a:t>
            </a:r>
          </a:p>
          <a:p>
            <a:pPr marL="285750" indent="-285750">
              <a:buFont typeface="Wingdings" charset="2"/>
              <a:buChar char="u"/>
            </a:pPr>
            <a:r>
              <a:rPr lang="en-US" dirty="0" smtClean="0"/>
              <a:t>Containers that have been made to insulate heat (Travel Mugs, manufactured thermoses, </a:t>
            </a:r>
            <a:r>
              <a:rPr lang="en-US" dirty="0" err="1" smtClean="0"/>
              <a:t>etc</a:t>
            </a:r>
            <a:r>
              <a:rPr lang="en-US" dirty="0" smtClean="0"/>
              <a:t>)</a:t>
            </a:r>
          </a:p>
          <a:p>
            <a:pPr marL="285750" indent="-285750">
              <a:buFont typeface="Wingdings" charset="2"/>
              <a:buChar char="u"/>
            </a:pPr>
            <a:r>
              <a:rPr lang="en-US" dirty="0" smtClean="0"/>
              <a:t>Electronic technology that create heat.</a:t>
            </a:r>
          </a:p>
          <a:p>
            <a:pPr marL="285750" indent="-285750">
              <a:buFont typeface="Wingdings" charset="2"/>
              <a:buChar char="u"/>
            </a:pPr>
            <a:r>
              <a:rPr lang="en-US" dirty="0" smtClean="0"/>
              <a:t>Chemical items that produce heat.</a:t>
            </a:r>
            <a:endParaRPr lang="en-US" dirty="0"/>
          </a:p>
        </p:txBody>
      </p:sp>
      <p:sp>
        <p:nvSpPr>
          <p:cNvPr id="7" name="TextBox 6"/>
          <p:cNvSpPr txBox="1"/>
          <p:nvPr/>
        </p:nvSpPr>
        <p:spPr>
          <a:xfrm>
            <a:off x="263677" y="4864675"/>
            <a:ext cx="6340197" cy="2031325"/>
          </a:xfrm>
          <a:prstGeom prst="rect">
            <a:avLst/>
          </a:prstGeom>
          <a:noFill/>
        </p:spPr>
        <p:txBody>
          <a:bodyPr wrap="square" rtlCol="0">
            <a:spAutoFit/>
          </a:bodyPr>
          <a:lstStyle/>
          <a:p>
            <a:r>
              <a:rPr lang="en-US" dirty="0" smtClean="0"/>
              <a:t>Your thermos must include the following:</a:t>
            </a:r>
          </a:p>
          <a:p>
            <a:pPr marL="285750" indent="-285750">
              <a:buFont typeface="Wingdings" charset="2"/>
              <a:buChar char="ü"/>
            </a:pPr>
            <a:r>
              <a:rPr lang="en-US" dirty="0" smtClean="0"/>
              <a:t>A capacity to hold 250ml</a:t>
            </a:r>
          </a:p>
          <a:p>
            <a:pPr marL="285750" indent="-285750">
              <a:buFont typeface="Wingdings" charset="2"/>
              <a:buChar char="ü"/>
            </a:pPr>
            <a:r>
              <a:rPr lang="en-US" dirty="0" smtClean="0"/>
              <a:t>A removable lid which allows a liquid to be poured inside</a:t>
            </a:r>
          </a:p>
          <a:p>
            <a:pPr marL="285750" indent="-285750">
              <a:buFont typeface="Wingdings" charset="2"/>
              <a:buChar char="ü"/>
            </a:pPr>
            <a:r>
              <a:rPr lang="en-US" dirty="0" smtClean="0"/>
              <a:t>All the steps from the checklist completed (If you show up with your created thermos, but none of the previous work completed, you will not be participating)</a:t>
            </a:r>
          </a:p>
          <a:p>
            <a:pPr marL="285750" indent="-285750">
              <a:buFont typeface="Wingdings" charset="2"/>
              <a:buChar char="ü"/>
            </a:pPr>
            <a:endParaRPr lang="en-US" dirty="0"/>
          </a:p>
        </p:txBody>
      </p:sp>
    </p:spTree>
    <p:extLst>
      <p:ext uri="{BB962C8B-B14F-4D97-AF65-F5344CB8AC3E}">
        <p14:creationId xmlns:p14="http://schemas.microsoft.com/office/powerpoint/2010/main" val="438917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3693" y="1415164"/>
            <a:ext cx="6553326" cy="1477328"/>
          </a:xfrm>
          <a:prstGeom prst="rect">
            <a:avLst/>
          </a:prstGeom>
          <a:noFill/>
        </p:spPr>
        <p:txBody>
          <a:bodyPr wrap="square" rtlCol="0">
            <a:spAutoFit/>
          </a:bodyPr>
          <a:lstStyle/>
          <a:p>
            <a:pPr algn="ctr"/>
            <a:r>
              <a:rPr lang="en-US" dirty="0" smtClean="0"/>
              <a:t>On this page, you will be writing down your researching the different characteristics of effective thermoses as well as the type of materials you should use and avoid. You will want to keep this information handy when you start creating your blueprint for the thermos.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839959195"/>
              </p:ext>
            </p:extLst>
          </p:nvPr>
        </p:nvGraphicFramePr>
        <p:xfrm>
          <a:off x="342900" y="3168165"/>
          <a:ext cx="6172200" cy="5562600"/>
        </p:xfrm>
        <a:graphic>
          <a:graphicData uri="http://schemas.openxmlformats.org/drawingml/2006/table">
            <a:tbl>
              <a:tblPr firstRow="1" bandRow="1">
                <a:tableStyleId>{D7AC3CCA-C797-4891-BE02-D94E43425B78}</a:tableStyleId>
              </a:tblPr>
              <a:tblGrid>
                <a:gridCol w="2057400"/>
                <a:gridCol w="2057400"/>
                <a:gridCol w="2057400"/>
              </a:tblGrid>
              <a:tr h="370840">
                <a:tc gridSpan="3">
                  <a:txBody>
                    <a:bodyPr/>
                    <a:lstStyle/>
                    <a:p>
                      <a:pPr algn="ctr"/>
                      <a:r>
                        <a:rPr lang="en-US" dirty="0" smtClean="0"/>
                        <a:t>Characteristics of Effective Thermoses</a:t>
                      </a:r>
                      <a:endParaRPr lang="en-US" dirty="0"/>
                    </a:p>
                  </a:txBody>
                  <a:tcPr>
                    <a:solidFill>
                      <a:schemeClr val="bg1">
                        <a:lumMod val="75000"/>
                      </a:schemeClr>
                    </a:solidFill>
                  </a:tcPr>
                </a:tc>
                <a:tc hMerge="1">
                  <a:txBody>
                    <a:bodyPr/>
                    <a:lstStyle/>
                    <a:p>
                      <a:endParaRPr lang="en-US" dirty="0"/>
                    </a:p>
                  </a:txBody>
                  <a:tcPr/>
                </a:tc>
                <a:tc hMerge="1">
                  <a:txBody>
                    <a:bodyPr/>
                    <a:lstStyle/>
                    <a:p>
                      <a:endParaRPr lang="en-US" dirty="0"/>
                    </a:p>
                  </a:txBody>
                  <a:tcPr/>
                </a:tc>
              </a:tr>
              <a:tr h="370840">
                <a:tc>
                  <a:txBody>
                    <a:bodyPr/>
                    <a:lstStyle/>
                    <a:p>
                      <a:endParaRPr lang="en-US" dirty="0"/>
                    </a:p>
                  </a:txBody>
                  <a:tcPr>
                    <a:solidFill>
                      <a:srgbClr val="FFFFFF"/>
                    </a:solidFill>
                  </a:tcPr>
                </a:tc>
                <a:tc>
                  <a:txBody>
                    <a:bodyPr/>
                    <a:lstStyle/>
                    <a:p>
                      <a:endParaRPr lang="en-US"/>
                    </a:p>
                  </a:txBody>
                  <a:tcPr>
                    <a:solidFill>
                      <a:srgbClr val="FFFFFF"/>
                    </a:solidFill>
                  </a:tcPr>
                </a:tc>
                <a:tc>
                  <a:txBody>
                    <a:bodyPr/>
                    <a:lstStyle/>
                    <a:p>
                      <a:endParaRPr lang="en-US"/>
                    </a:p>
                  </a:txBody>
                  <a:tcPr>
                    <a:solidFill>
                      <a:srgbClr val="FFFFFF"/>
                    </a:solidFill>
                  </a:tcPr>
                </a:tc>
              </a:tr>
              <a:tr h="370840">
                <a:tc>
                  <a:txBody>
                    <a:bodyPr/>
                    <a:lstStyle/>
                    <a:p>
                      <a:endParaRPr lang="en-US"/>
                    </a:p>
                  </a:txBody>
                  <a:tcPr>
                    <a:solidFill>
                      <a:srgbClr val="FFFFFF"/>
                    </a:solidFill>
                  </a:tcPr>
                </a:tc>
                <a:tc>
                  <a:txBody>
                    <a:bodyPr/>
                    <a:lstStyle/>
                    <a:p>
                      <a:endParaRPr lang="en-US"/>
                    </a:p>
                  </a:txBody>
                  <a:tcPr>
                    <a:solidFill>
                      <a:srgbClr val="FFFFFF"/>
                    </a:solidFill>
                  </a:tcPr>
                </a:tc>
                <a:tc>
                  <a:txBody>
                    <a:bodyPr/>
                    <a:lstStyle/>
                    <a:p>
                      <a:endParaRPr lang="en-US"/>
                    </a:p>
                  </a:txBody>
                  <a:tcPr>
                    <a:solidFill>
                      <a:srgbClr val="FFFFFF"/>
                    </a:solidFill>
                  </a:tcPr>
                </a:tc>
              </a:tr>
              <a:tr h="370840">
                <a:tc>
                  <a:txBody>
                    <a:bodyPr/>
                    <a:lstStyle/>
                    <a:p>
                      <a:endParaRPr lang="en-US"/>
                    </a:p>
                  </a:txBody>
                  <a:tcPr>
                    <a:solidFill>
                      <a:srgbClr val="FFFFFF"/>
                    </a:solidFill>
                  </a:tcPr>
                </a:tc>
                <a:tc>
                  <a:txBody>
                    <a:bodyPr/>
                    <a:lstStyle/>
                    <a:p>
                      <a:endParaRPr lang="en-US" dirty="0"/>
                    </a:p>
                  </a:txBody>
                  <a:tcPr>
                    <a:solidFill>
                      <a:srgbClr val="FFFFFF"/>
                    </a:solidFill>
                  </a:tcPr>
                </a:tc>
                <a:tc>
                  <a:txBody>
                    <a:bodyPr/>
                    <a:lstStyle/>
                    <a:p>
                      <a:endParaRPr lang="en-US"/>
                    </a:p>
                  </a:txBody>
                  <a:tcPr>
                    <a:solidFill>
                      <a:srgbClr val="FFFFFF"/>
                    </a:solidFill>
                  </a:tcPr>
                </a:tc>
              </a:tr>
              <a:tr h="370840">
                <a:tc>
                  <a:txBody>
                    <a:bodyPr/>
                    <a:lstStyle/>
                    <a:p>
                      <a:endParaRPr lang="en-US"/>
                    </a:p>
                  </a:txBody>
                  <a:tcPr>
                    <a:solidFill>
                      <a:srgbClr val="FFFFFF"/>
                    </a:solidFill>
                  </a:tcPr>
                </a:tc>
                <a:tc>
                  <a:txBody>
                    <a:bodyPr/>
                    <a:lstStyle/>
                    <a:p>
                      <a:endParaRPr lang="en-US" dirty="0"/>
                    </a:p>
                  </a:txBody>
                  <a:tcPr>
                    <a:solidFill>
                      <a:srgbClr val="FFFFFF"/>
                    </a:solidFill>
                  </a:tcPr>
                </a:tc>
                <a:tc>
                  <a:txBody>
                    <a:bodyPr/>
                    <a:lstStyle/>
                    <a:p>
                      <a:endParaRPr lang="en-US" dirty="0"/>
                    </a:p>
                  </a:txBody>
                  <a:tcPr>
                    <a:solidFill>
                      <a:srgbClr val="FFFFFF"/>
                    </a:solidFill>
                  </a:tcPr>
                </a:tc>
              </a:tr>
              <a:tr h="370840">
                <a:tc gridSpan="3">
                  <a:txBody>
                    <a:bodyPr/>
                    <a:lstStyle/>
                    <a:p>
                      <a:pPr algn="ctr"/>
                      <a:r>
                        <a:rPr lang="en-US" b="1" dirty="0" smtClean="0"/>
                        <a:t>Materials found</a:t>
                      </a:r>
                      <a:r>
                        <a:rPr lang="en-US" b="1" baseline="0" dirty="0" smtClean="0"/>
                        <a:t> in Manufactured Thermoses.</a:t>
                      </a:r>
                      <a:endParaRPr lang="en-US" b="1" dirty="0"/>
                    </a:p>
                  </a:txBody>
                  <a:tcPr>
                    <a:solidFill>
                      <a:srgbClr val="BFBFBF"/>
                    </a:solidFill>
                  </a:tcPr>
                </a:tc>
                <a:tc hMerge="1">
                  <a:txBody>
                    <a:bodyPr/>
                    <a:lstStyle/>
                    <a:p>
                      <a:endParaRPr lang="en-US" dirty="0"/>
                    </a:p>
                  </a:txBody>
                  <a:tcPr/>
                </a:tc>
                <a:tc hMerge="1">
                  <a:txBody>
                    <a:bodyPr/>
                    <a:lstStyle/>
                    <a:p>
                      <a:endParaRPr lang="en-US" dirty="0"/>
                    </a:p>
                  </a:txBody>
                  <a:tcPr/>
                </a:tc>
              </a:tr>
              <a:tr h="370840">
                <a:tc>
                  <a:txBody>
                    <a:bodyPr/>
                    <a:lstStyle/>
                    <a:p>
                      <a:endParaRPr lang="en-US"/>
                    </a:p>
                  </a:txBody>
                  <a:tcPr>
                    <a:solidFill>
                      <a:srgbClr val="FFFFFF"/>
                    </a:solidFill>
                  </a:tcPr>
                </a:tc>
                <a:tc>
                  <a:txBody>
                    <a:bodyPr/>
                    <a:lstStyle/>
                    <a:p>
                      <a:endParaRPr lang="en-US"/>
                    </a:p>
                  </a:txBody>
                  <a:tcPr>
                    <a:solidFill>
                      <a:srgbClr val="FFFFFF"/>
                    </a:solidFill>
                  </a:tcPr>
                </a:tc>
                <a:tc>
                  <a:txBody>
                    <a:bodyPr/>
                    <a:lstStyle/>
                    <a:p>
                      <a:endParaRPr lang="en-US" dirty="0"/>
                    </a:p>
                  </a:txBody>
                  <a:tcPr>
                    <a:solidFill>
                      <a:srgbClr val="FFFFFF"/>
                    </a:solidFill>
                  </a:tcPr>
                </a:tc>
              </a:tr>
              <a:tr h="370840">
                <a:tc>
                  <a:txBody>
                    <a:bodyPr/>
                    <a:lstStyle/>
                    <a:p>
                      <a:endParaRPr lang="en-US"/>
                    </a:p>
                  </a:txBody>
                  <a:tcPr>
                    <a:solidFill>
                      <a:srgbClr val="FFFFFF"/>
                    </a:solidFill>
                  </a:tcPr>
                </a:tc>
                <a:tc>
                  <a:txBody>
                    <a:bodyPr/>
                    <a:lstStyle/>
                    <a:p>
                      <a:endParaRPr lang="en-US"/>
                    </a:p>
                  </a:txBody>
                  <a:tcPr>
                    <a:solidFill>
                      <a:srgbClr val="FFFFFF"/>
                    </a:solidFill>
                  </a:tcPr>
                </a:tc>
                <a:tc>
                  <a:txBody>
                    <a:bodyPr/>
                    <a:lstStyle/>
                    <a:p>
                      <a:endParaRPr lang="en-US"/>
                    </a:p>
                  </a:txBody>
                  <a:tcPr>
                    <a:solidFill>
                      <a:srgbClr val="FFFFFF"/>
                    </a:solidFill>
                  </a:tcPr>
                </a:tc>
              </a:tr>
              <a:tr h="370840">
                <a:tc>
                  <a:txBody>
                    <a:bodyPr/>
                    <a:lstStyle/>
                    <a:p>
                      <a:endParaRPr lang="en-US"/>
                    </a:p>
                  </a:txBody>
                  <a:tcPr>
                    <a:solidFill>
                      <a:srgbClr val="FFFFFF"/>
                    </a:solidFill>
                  </a:tcPr>
                </a:tc>
                <a:tc>
                  <a:txBody>
                    <a:bodyPr/>
                    <a:lstStyle/>
                    <a:p>
                      <a:endParaRPr lang="en-US"/>
                    </a:p>
                  </a:txBody>
                  <a:tcPr>
                    <a:solidFill>
                      <a:srgbClr val="FFFFFF"/>
                    </a:solidFill>
                  </a:tcPr>
                </a:tc>
                <a:tc>
                  <a:txBody>
                    <a:bodyPr/>
                    <a:lstStyle/>
                    <a:p>
                      <a:endParaRPr lang="en-US"/>
                    </a:p>
                  </a:txBody>
                  <a:tcPr>
                    <a:solidFill>
                      <a:srgbClr val="FFFFFF"/>
                    </a:solidFill>
                  </a:tcPr>
                </a:tc>
              </a:tr>
              <a:tr h="370840">
                <a:tc>
                  <a:txBody>
                    <a:bodyPr/>
                    <a:lstStyle/>
                    <a:p>
                      <a:endParaRPr lang="en-US" dirty="0"/>
                    </a:p>
                  </a:txBody>
                  <a:tcPr>
                    <a:solidFill>
                      <a:srgbClr val="FFFFFF"/>
                    </a:solidFill>
                  </a:tcPr>
                </a:tc>
                <a:tc>
                  <a:txBody>
                    <a:bodyPr/>
                    <a:lstStyle/>
                    <a:p>
                      <a:endParaRPr lang="en-US"/>
                    </a:p>
                  </a:txBody>
                  <a:tcPr>
                    <a:solidFill>
                      <a:srgbClr val="FFFFFF"/>
                    </a:solidFill>
                  </a:tcPr>
                </a:tc>
                <a:tc>
                  <a:txBody>
                    <a:bodyPr/>
                    <a:lstStyle/>
                    <a:p>
                      <a:endParaRPr lang="en-US" dirty="0"/>
                    </a:p>
                  </a:txBody>
                  <a:tcPr>
                    <a:solidFill>
                      <a:srgbClr val="FFFFFF"/>
                    </a:solidFill>
                  </a:tcPr>
                </a:tc>
              </a:tr>
              <a:tr h="370840">
                <a:tc gridSpan="3">
                  <a:txBody>
                    <a:bodyPr/>
                    <a:lstStyle/>
                    <a:p>
                      <a:pPr algn="ctr"/>
                      <a:r>
                        <a:rPr lang="en-US" b="1" dirty="0" smtClean="0"/>
                        <a:t>Materials you want to avoid using.</a:t>
                      </a:r>
                      <a:endParaRPr lang="en-US" b="1" dirty="0"/>
                    </a:p>
                  </a:txBody>
                  <a:tcPr>
                    <a:solidFill>
                      <a:srgbClr val="BFBFBF"/>
                    </a:solidFill>
                  </a:tcPr>
                </a:tc>
                <a:tc hMerge="1">
                  <a:txBody>
                    <a:bodyPr/>
                    <a:lstStyle/>
                    <a:p>
                      <a:endParaRPr lang="en-US" dirty="0"/>
                    </a:p>
                  </a:txBody>
                  <a:tcPr/>
                </a:tc>
                <a:tc hMerge="1">
                  <a:txBody>
                    <a:bodyPr/>
                    <a:lstStyle/>
                    <a:p>
                      <a:endParaRPr lang="en-US" dirty="0"/>
                    </a:p>
                  </a:txBody>
                  <a:tcPr/>
                </a:tc>
              </a:tr>
              <a:tr h="370840">
                <a:tc>
                  <a:txBody>
                    <a:bodyPr/>
                    <a:lstStyle/>
                    <a:p>
                      <a:endParaRPr lang="en-US"/>
                    </a:p>
                  </a:txBody>
                  <a:tcPr>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r>
              <a:tr h="370840">
                <a:tc>
                  <a:txBody>
                    <a:bodyPr/>
                    <a:lstStyle/>
                    <a:p>
                      <a:endParaRPr lang="en-US"/>
                    </a:p>
                  </a:txBody>
                  <a:tcPr>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r>
              <a:tr h="370840">
                <a:tc>
                  <a:txBody>
                    <a:bodyPr/>
                    <a:lstStyle/>
                    <a:p>
                      <a:endParaRPr lang="en-US"/>
                    </a:p>
                  </a:txBody>
                  <a:tcPr>
                    <a:solidFill>
                      <a:schemeClr val="bg1"/>
                    </a:solidFill>
                  </a:tcPr>
                </a:tc>
                <a:tc>
                  <a:txBody>
                    <a:bodyPr/>
                    <a:lstStyle/>
                    <a:p>
                      <a:endParaRPr lang="en-US"/>
                    </a:p>
                  </a:txBody>
                  <a:tcPr>
                    <a:solidFill>
                      <a:schemeClr val="bg1"/>
                    </a:solidFill>
                  </a:tcPr>
                </a:tc>
                <a:tc>
                  <a:txBody>
                    <a:bodyPr/>
                    <a:lstStyle/>
                    <a:p>
                      <a:endParaRPr lang="en-US"/>
                    </a:p>
                  </a:txBody>
                  <a:tcPr>
                    <a:solidFill>
                      <a:schemeClr val="bg1"/>
                    </a:solidFill>
                  </a:tcPr>
                </a:tc>
              </a:tr>
              <a:tr h="370840">
                <a:tc>
                  <a:txBody>
                    <a:bodyPr/>
                    <a:lstStyle/>
                    <a:p>
                      <a:endParaRPr lang="en-US"/>
                    </a:p>
                  </a:txBody>
                  <a:tcPr>
                    <a:solidFill>
                      <a:schemeClr val="bg1"/>
                    </a:solidFill>
                  </a:tcPr>
                </a:tc>
                <a:tc>
                  <a:txBody>
                    <a:bodyPr/>
                    <a:lstStyle/>
                    <a:p>
                      <a:endParaRPr lang="en-US"/>
                    </a:p>
                  </a:txBody>
                  <a:tcPr>
                    <a:solidFill>
                      <a:schemeClr val="bg1"/>
                    </a:solidFill>
                  </a:tcPr>
                </a:tc>
                <a:tc>
                  <a:txBody>
                    <a:bodyPr/>
                    <a:lstStyle/>
                    <a:p>
                      <a:endParaRPr lang="en-US" dirty="0"/>
                    </a:p>
                  </a:txBody>
                  <a:tcPr>
                    <a:solidFill>
                      <a:schemeClr val="bg1"/>
                    </a:solidFill>
                  </a:tcPr>
                </a:tc>
              </a:tr>
            </a:tbl>
          </a:graphicData>
        </a:graphic>
      </p:graphicFrame>
      <p:sp>
        <p:nvSpPr>
          <p:cNvPr id="6" name="Title 1"/>
          <p:cNvSpPr txBox="1">
            <a:spLocks/>
          </p:cNvSpPr>
          <p:nvPr/>
        </p:nvSpPr>
        <p:spPr>
          <a:xfrm>
            <a:off x="514350" y="523656"/>
            <a:ext cx="5829300" cy="835412"/>
          </a:xfrm>
          <a:prstGeom prst="rect">
            <a:avLst/>
          </a:prstGeom>
        </p:spPr>
        <p:txBody>
          <a:bodyPr vert="horz" lIns="91440" tIns="45720" rIns="91440" bIns="45720" rtlCol="0" anchor="ctr">
            <a:normAutofit fontScale="92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u="sng" dirty="0" smtClean="0"/>
              <a:t>“Keeping it Hot” Project</a:t>
            </a:r>
          </a:p>
          <a:p>
            <a:r>
              <a:rPr lang="en-US" sz="3000" dirty="0" smtClean="0"/>
              <a:t>Research</a:t>
            </a:r>
            <a:endParaRPr lang="en-US" sz="3200" dirty="0"/>
          </a:p>
        </p:txBody>
      </p:sp>
      <p:sp>
        <p:nvSpPr>
          <p:cNvPr id="8" name="TextBox 7"/>
          <p:cNvSpPr txBox="1"/>
          <p:nvPr/>
        </p:nvSpPr>
        <p:spPr>
          <a:xfrm>
            <a:off x="3574350" y="-6053"/>
            <a:ext cx="3236784" cy="646331"/>
          </a:xfrm>
          <a:prstGeom prst="rect">
            <a:avLst/>
          </a:prstGeom>
          <a:noFill/>
        </p:spPr>
        <p:txBody>
          <a:bodyPr wrap="none" rtlCol="0">
            <a:spAutoFit/>
          </a:bodyPr>
          <a:lstStyle/>
          <a:p>
            <a:pPr algn="r"/>
            <a:r>
              <a:rPr lang="en-US" dirty="0" smtClean="0"/>
              <a:t>Group Members:____________ </a:t>
            </a:r>
          </a:p>
          <a:p>
            <a:pPr algn="r"/>
            <a:r>
              <a:rPr lang="en-US" dirty="0" smtClean="0"/>
              <a:t>____________</a:t>
            </a:r>
            <a:endParaRPr lang="en-US" dirty="0"/>
          </a:p>
        </p:txBody>
      </p:sp>
    </p:spTree>
    <p:extLst>
      <p:ext uri="{BB962C8B-B14F-4D97-AF65-F5344CB8AC3E}">
        <p14:creationId xmlns:p14="http://schemas.microsoft.com/office/powerpoint/2010/main" val="1146912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14350" y="593491"/>
            <a:ext cx="5829300" cy="83541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200" u="sng" dirty="0" smtClean="0"/>
              <a:t>“Keeping it Hot” Project</a:t>
            </a:r>
          </a:p>
          <a:p>
            <a:endParaRPr lang="en-US" sz="3200" u="sng" dirty="0"/>
          </a:p>
        </p:txBody>
      </p:sp>
      <p:sp>
        <p:nvSpPr>
          <p:cNvPr id="5" name="Rectangle 4"/>
          <p:cNvSpPr/>
          <p:nvPr/>
        </p:nvSpPr>
        <p:spPr>
          <a:xfrm>
            <a:off x="514349" y="2136789"/>
            <a:ext cx="5829300" cy="4155235"/>
          </a:xfrm>
          <a:prstGeom prst="rect">
            <a:avLst/>
          </a:prstGeom>
          <a:no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2718397" y="7053035"/>
            <a:ext cx="1598740" cy="369332"/>
          </a:xfrm>
          <a:prstGeom prst="rect">
            <a:avLst/>
          </a:prstGeom>
          <a:noFill/>
        </p:spPr>
        <p:txBody>
          <a:bodyPr wrap="none" rtlCol="0">
            <a:spAutoFit/>
          </a:bodyPr>
          <a:lstStyle/>
          <a:p>
            <a:r>
              <a:rPr lang="en-US" dirty="0" smtClean="0"/>
              <a:t>Materials Used</a:t>
            </a:r>
            <a:endParaRPr lang="en-US" dirty="0"/>
          </a:p>
        </p:txBody>
      </p:sp>
      <p:sp>
        <p:nvSpPr>
          <p:cNvPr id="8" name="TextBox 7"/>
          <p:cNvSpPr txBox="1"/>
          <p:nvPr/>
        </p:nvSpPr>
        <p:spPr>
          <a:xfrm>
            <a:off x="514350" y="1428903"/>
            <a:ext cx="5829300" cy="707886"/>
          </a:xfrm>
          <a:prstGeom prst="rect">
            <a:avLst/>
          </a:prstGeom>
          <a:noFill/>
        </p:spPr>
        <p:txBody>
          <a:bodyPr wrap="square" rtlCol="0">
            <a:spAutoFit/>
          </a:bodyPr>
          <a:lstStyle/>
          <a:p>
            <a:r>
              <a:rPr lang="en-US" sz="2000" dirty="0" smtClean="0"/>
              <a:t>In the space provided below, please draw out and label the blueprint of what your thermos will look like. </a:t>
            </a:r>
            <a:endParaRPr lang="en-US" sz="2000" dirty="0"/>
          </a:p>
        </p:txBody>
      </p:sp>
      <p:sp>
        <p:nvSpPr>
          <p:cNvPr id="9" name="TextBox 8"/>
          <p:cNvSpPr txBox="1"/>
          <p:nvPr/>
        </p:nvSpPr>
        <p:spPr>
          <a:xfrm>
            <a:off x="694478" y="7422367"/>
            <a:ext cx="5649169" cy="1323439"/>
          </a:xfrm>
          <a:prstGeom prst="rect">
            <a:avLst/>
          </a:prstGeom>
          <a:noFill/>
          <a:ln>
            <a:solidFill>
              <a:schemeClr val="tx1"/>
            </a:solidFill>
          </a:ln>
        </p:spPr>
        <p:txBody>
          <a:bodyPr wrap="square" numCol="2" rtlCol="0">
            <a:spAutoFit/>
          </a:bodyPr>
          <a:lstStyle/>
          <a:p>
            <a:r>
              <a:rPr lang="en-US" sz="2000" dirty="0" smtClean="0"/>
              <a:t>1.  </a:t>
            </a:r>
          </a:p>
          <a:p>
            <a:r>
              <a:rPr lang="en-US" sz="2000" dirty="0" smtClean="0"/>
              <a:t>2.</a:t>
            </a:r>
          </a:p>
          <a:p>
            <a:r>
              <a:rPr lang="en-US" sz="2000" dirty="0" smtClean="0"/>
              <a:t>3.</a:t>
            </a:r>
          </a:p>
          <a:p>
            <a:r>
              <a:rPr lang="en-US" sz="2000" dirty="0" smtClean="0"/>
              <a:t>4.</a:t>
            </a:r>
          </a:p>
          <a:p>
            <a:r>
              <a:rPr lang="en-US" sz="2000" dirty="0" smtClean="0"/>
              <a:t>5.</a:t>
            </a:r>
          </a:p>
          <a:p>
            <a:r>
              <a:rPr lang="en-US" sz="2000" dirty="0" smtClean="0"/>
              <a:t>6.</a:t>
            </a:r>
          </a:p>
          <a:p>
            <a:r>
              <a:rPr lang="en-US" sz="2000" dirty="0" smtClean="0"/>
              <a:t>7.</a:t>
            </a:r>
          </a:p>
          <a:p>
            <a:r>
              <a:rPr lang="en-US" sz="2000" dirty="0" smtClean="0"/>
              <a:t>8.</a:t>
            </a:r>
          </a:p>
        </p:txBody>
      </p:sp>
      <p:sp>
        <p:nvSpPr>
          <p:cNvPr id="10" name="Rectangle 9"/>
          <p:cNvSpPr/>
          <p:nvPr/>
        </p:nvSpPr>
        <p:spPr>
          <a:xfrm>
            <a:off x="514349" y="6292025"/>
            <a:ext cx="5829298" cy="646331"/>
          </a:xfrm>
          <a:prstGeom prst="rect">
            <a:avLst/>
          </a:prstGeom>
        </p:spPr>
        <p:txBody>
          <a:bodyPr wrap="square">
            <a:spAutoFit/>
          </a:bodyPr>
          <a:lstStyle/>
          <a:p>
            <a:r>
              <a:rPr lang="en-US" dirty="0" smtClean="0"/>
              <a:t>Identify what materials are being used where by using the numbers that correspond to the materials below.</a:t>
            </a:r>
            <a:endParaRPr lang="en-US" dirty="0"/>
          </a:p>
        </p:txBody>
      </p:sp>
      <p:sp>
        <p:nvSpPr>
          <p:cNvPr id="11" name="Rectangle 10"/>
          <p:cNvSpPr/>
          <p:nvPr/>
        </p:nvSpPr>
        <p:spPr>
          <a:xfrm>
            <a:off x="2395344" y="905683"/>
            <a:ext cx="2248983" cy="523220"/>
          </a:xfrm>
          <a:prstGeom prst="rect">
            <a:avLst/>
          </a:prstGeom>
        </p:spPr>
        <p:txBody>
          <a:bodyPr wrap="none">
            <a:spAutoFit/>
          </a:bodyPr>
          <a:lstStyle/>
          <a:p>
            <a:r>
              <a:rPr lang="en-US" sz="2800" dirty="0" smtClean="0"/>
              <a:t>The Blueprint.</a:t>
            </a:r>
            <a:endParaRPr lang="en-US" sz="2800" dirty="0"/>
          </a:p>
        </p:txBody>
      </p:sp>
      <p:sp>
        <p:nvSpPr>
          <p:cNvPr id="12" name="TextBox 11"/>
          <p:cNvSpPr txBox="1"/>
          <p:nvPr/>
        </p:nvSpPr>
        <p:spPr>
          <a:xfrm>
            <a:off x="3574350" y="-6053"/>
            <a:ext cx="3236784" cy="646331"/>
          </a:xfrm>
          <a:prstGeom prst="rect">
            <a:avLst/>
          </a:prstGeom>
          <a:noFill/>
        </p:spPr>
        <p:txBody>
          <a:bodyPr wrap="none" rtlCol="0">
            <a:spAutoFit/>
          </a:bodyPr>
          <a:lstStyle/>
          <a:p>
            <a:pPr algn="r"/>
            <a:r>
              <a:rPr lang="en-US" dirty="0" smtClean="0"/>
              <a:t>Group Members:____________ </a:t>
            </a:r>
          </a:p>
          <a:p>
            <a:pPr algn="r"/>
            <a:r>
              <a:rPr lang="en-US" dirty="0" smtClean="0"/>
              <a:t>____________</a:t>
            </a:r>
            <a:endParaRPr lang="en-US" dirty="0"/>
          </a:p>
        </p:txBody>
      </p:sp>
    </p:spTree>
    <p:extLst>
      <p:ext uri="{BB962C8B-B14F-4D97-AF65-F5344CB8AC3E}">
        <p14:creationId xmlns:p14="http://schemas.microsoft.com/office/powerpoint/2010/main" val="28453923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79</TotalTime>
  <Words>361</Words>
  <Application>Microsoft Macintosh PowerPoint</Application>
  <PresentationFormat>On-screen Show (4:3)</PresentationFormat>
  <Paragraphs>40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“Keeping it Hot” Project</vt:lpstr>
      <vt:lpstr>PowerPoint Presentation</vt:lpstr>
      <vt:lpstr>PowerPoint Presentation</vt:lpstr>
    </vt:vector>
  </TitlesOfParts>
  <Company>Rocky View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“Keeping it Hot” Project</dc:title>
  <dc:creator>CW Perry School</dc:creator>
  <cp:lastModifiedBy>CW Perry School</cp:lastModifiedBy>
  <cp:revision>8</cp:revision>
  <dcterms:created xsi:type="dcterms:W3CDTF">2016-01-13T14:45:08Z</dcterms:created>
  <dcterms:modified xsi:type="dcterms:W3CDTF">2016-01-13T15:57:01Z</dcterms:modified>
</cp:coreProperties>
</file>