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64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8E2884B-4CCB-8246-A87A-2C91BACE5D50}" type="datetimeFigureOut">
              <a:rPr lang="en-US" smtClean="0"/>
              <a:t>15-03-03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CF0695E-EBB0-5248-85A4-52EF667C63F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884B-4CCB-8246-A87A-2C91BACE5D50}" type="datetimeFigureOut">
              <a:rPr lang="en-US" smtClean="0"/>
              <a:t>15-03-03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695E-EBB0-5248-85A4-52EF667C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884B-4CCB-8246-A87A-2C91BACE5D50}" type="datetimeFigureOut">
              <a:rPr lang="en-US" smtClean="0"/>
              <a:t>15-03-03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695E-EBB0-5248-85A4-52EF667C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884B-4CCB-8246-A87A-2C91BACE5D50}" type="datetimeFigureOut">
              <a:rPr lang="en-US" smtClean="0"/>
              <a:t>15-03-03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695E-EBB0-5248-85A4-52EF667C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884B-4CCB-8246-A87A-2C91BACE5D50}" type="datetimeFigureOut">
              <a:rPr lang="en-US" smtClean="0"/>
              <a:t>15-03-03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695E-EBB0-5248-85A4-52EF667C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884B-4CCB-8246-A87A-2C91BACE5D50}" type="datetimeFigureOut">
              <a:rPr lang="en-US" smtClean="0"/>
              <a:t>15-03-03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695E-EBB0-5248-85A4-52EF667C63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884B-4CCB-8246-A87A-2C91BACE5D50}" type="datetimeFigureOut">
              <a:rPr lang="en-US" smtClean="0"/>
              <a:t>15-03-03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695E-EBB0-5248-85A4-52EF667C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884B-4CCB-8246-A87A-2C91BACE5D50}" type="datetimeFigureOut">
              <a:rPr lang="en-US" smtClean="0"/>
              <a:t>15-03-03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695E-EBB0-5248-85A4-52EF667C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884B-4CCB-8246-A87A-2C91BACE5D50}" type="datetimeFigureOut">
              <a:rPr lang="en-US" smtClean="0"/>
              <a:t>15-03-03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695E-EBB0-5248-85A4-52EF667C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884B-4CCB-8246-A87A-2C91BACE5D50}" type="datetimeFigureOut">
              <a:rPr lang="en-US" smtClean="0"/>
              <a:t>15-03-03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695E-EBB0-5248-85A4-52EF667C63F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884B-4CCB-8246-A87A-2C91BACE5D50}" type="datetimeFigureOut">
              <a:rPr lang="en-US" smtClean="0"/>
              <a:t>15-03-03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0695E-EBB0-5248-85A4-52EF667C6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8E2884B-4CCB-8246-A87A-2C91BACE5D50}" type="datetimeFigureOut">
              <a:rPr lang="en-US" smtClean="0"/>
              <a:t>15-03-03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CF0695E-EBB0-5248-85A4-52EF667C63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a New 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13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61818"/>
            <a:ext cx="7024744" cy="6927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Reasons for Confederation: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54546"/>
            <a:ext cx="6777317" cy="4678084"/>
          </a:xfrm>
        </p:spPr>
        <p:txBody>
          <a:bodyPr/>
          <a:lstStyle/>
          <a:p>
            <a:r>
              <a:rPr lang="en-US" dirty="0" smtClean="0"/>
              <a:t>Britain Lets Go:</a:t>
            </a:r>
          </a:p>
          <a:p>
            <a:pPr lvl="1"/>
            <a:r>
              <a:rPr lang="en-US" dirty="0" smtClean="0"/>
              <a:t>By 1846, the mercantile system was no longer working. </a:t>
            </a:r>
            <a:endParaRPr lang="en-US" dirty="0"/>
          </a:p>
          <a:p>
            <a:pPr lvl="1"/>
            <a:r>
              <a:rPr lang="en-US" dirty="0" smtClean="0"/>
              <a:t>Britain’s new manufacturing industries were getting bigger. Britain needed to find more places to sell its goods. </a:t>
            </a:r>
          </a:p>
          <a:p>
            <a:pPr lvl="1"/>
            <a:r>
              <a:rPr lang="en-US" dirty="0" smtClean="0"/>
              <a:t>It decided to reduce or remove taxes on goods imported from all countries.</a:t>
            </a:r>
          </a:p>
          <a:p>
            <a:pPr lvl="1"/>
            <a:r>
              <a:rPr lang="en-US" dirty="0" smtClean="0"/>
              <a:t>Britain began free trade.</a:t>
            </a:r>
          </a:p>
          <a:p>
            <a:pPr lvl="1"/>
            <a:r>
              <a:rPr lang="en-US" dirty="0" smtClean="0"/>
              <a:t>The colonies no longer had an assured market for their goods.</a:t>
            </a:r>
          </a:p>
          <a:p>
            <a:pPr lvl="1"/>
            <a:r>
              <a:rPr lang="en-US" dirty="0" smtClean="0"/>
              <a:t>Britain wanted to let go of their colonies.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59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2728"/>
            <a:ext cx="7024744" cy="762000"/>
          </a:xfrm>
        </p:spPr>
        <p:txBody>
          <a:bodyPr/>
          <a:lstStyle/>
          <a:p>
            <a:r>
              <a:rPr lang="en-US" dirty="0" smtClean="0"/>
              <a:t>Reasons for Confederation: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54728"/>
            <a:ext cx="6777317" cy="437790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Shifting Trade Partners:</a:t>
            </a:r>
          </a:p>
          <a:p>
            <a:r>
              <a:rPr lang="en-US" dirty="0" smtClean="0"/>
              <a:t>In 1854, The BNA and US signed a trade agreement. </a:t>
            </a:r>
            <a:endParaRPr lang="en-US" dirty="0"/>
          </a:p>
          <a:p>
            <a:r>
              <a:rPr lang="en-US" dirty="0" smtClean="0"/>
              <a:t>It created reciprocity between the colonies and the US</a:t>
            </a:r>
          </a:p>
          <a:p>
            <a:r>
              <a:rPr lang="en-US" dirty="0" smtClean="0"/>
              <a:t>Fish, Timber, and grain could flow both ways across the border free of any import taxes.</a:t>
            </a:r>
          </a:p>
          <a:p>
            <a:r>
              <a:rPr lang="en-US" dirty="0" smtClean="0"/>
              <a:t>After 10 years the Americans ended this agreement and the colonies had to face an economic crisis.</a:t>
            </a:r>
          </a:p>
          <a:p>
            <a:r>
              <a:rPr lang="en-US" dirty="0" smtClean="0"/>
              <a:t>Ideas began to rise to trade with BNA colonies</a:t>
            </a:r>
          </a:p>
          <a:p>
            <a:pPr lvl="1"/>
            <a:r>
              <a:rPr lang="en-US" dirty="0" smtClean="0"/>
              <a:t>Read </a:t>
            </a:r>
            <a:r>
              <a:rPr lang="en-US" dirty="0" err="1" smtClean="0"/>
              <a:t>pg</a:t>
            </a:r>
            <a:r>
              <a:rPr lang="en-US" dirty="0" smtClean="0"/>
              <a:t> 152</a:t>
            </a:r>
          </a:p>
          <a:p>
            <a:pPr lvl="1"/>
            <a:r>
              <a:rPr lang="en-US" dirty="0" smtClean="0"/>
              <a:t>How has trade changed with BNA?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00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54182"/>
            <a:ext cx="7024744" cy="715818"/>
          </a:xfrm>
        </p:spPr>
        <p:txBody>
          <a:bodyPr/>
          <a:lstStyle/>
          <a:p>
            <a:r>
              <a:rPr lang="en-US" dirty="0"/>
              <a:t>Reasons for </a:t>
            </a:r>
            <a:r>
              <a:rPr lang="en-US" dirty="0" smtClean="0"/>
              <a:t>Confederation: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70000"/>
            <a:ext cx="6777317" cy="4562629"/>
          </a:xfrm>
        </p:spPr>
        <p:txBody>
          <a:bodyPr>
            <a:normAutofit/>
          </a:bodyPr>
          <a:lstStyle/>
          <a:p>
            <a:r>
              <a:rPr lang="en-US" dirty="0" smtClean="0"/>
              <a:t>Defending British North America:</a:t>
            </a:r>
          </a:p>
          <a:p>
            <a:r>
              <a:rPr lang="en-US" dirty="0" smtClean="0"/>
              <a:t>In 1861, civil war broke out in the USA</a:t>
            </a:r>
          </a:p>
          <a:p>
            <a:r>
              <a:rPr lang="en-US" dirty="0" smtClean="0"/>
              <a:t>The two main issues were slavery and power of the states to make their own laws.</a:t>
            </a:r>
          </a:p>
          <a:p>
            <a:r>
              <a:rPr lang="en-US" dirty="0" smtClean="0"/>
              <a:t>Most colonists in BNA opposed slavery</a:t>
            </a:r>
          </a:p>
          <a:p>
            <a:r>
              <a:rPr lang="en-US" dirty="0" smtClean="0"/>
              <a:t>Britain’s textile industry depended on the cotton from the south. It looked like Britain was supporting the south</a:t>
            </a:r>
          </a:p>
          <a:p>
            <a:r>
              <a:rPr lang="en-US" dirty="0" smtClean="0"/>
              <a:t>As a result, USA were suspicious of Britain and BNA</a:t>
            </a:r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349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11200"/>
            <a:ext cx="6777317" cy="5121429"/>
          </a:xfrm>
        </p:spPr>
        <p:txBody>
          <a:bodyPr>
            <a:normAutofit/>
          </a:bodyPr>
          <a:lstStyle/>
          <a:p>
            <a:r>
              <a:rPr lang="en-US" dirty="0" smtClean="0"/>
              <a:t>When the war ended, some Americans wanted to punish Britain for supporting the South, others wanted to take over the colonies for other reasons.</a:t>
            </a:r>
          </a:p>
          <a:p>
            <a:r>
              <a:rPr lang="en-US" dirty="0" smtClean="0"/>
              <a:t>They believed in Manifest Destiny</a:t>
            </a:r>
          </a:p>
          <a:p>
            <a:r>
              <a:rPr lang="en-US" dirty="0" smtClean="0"/>
              <a:t>The colonist feared the US. In union, perhaps the colonies could protect themselves better.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the idea of Manifest Destiny a good reason to unite </a:t>
            </a:r>
            <a:r>
              <a:rPr lang="en-US" dirty="0" smtClean="0"/>
              <a:t>Canada</a:t>
            </a:r>
          </a:p>
          <a:p>
            <a:pPr marL="365760" lvl="1" indent="0">
              <a:buNone/>
            </a:pPr>
            <a:r>
              <a:rPr lang="en-US" b="1" dirty="0" smtClean="0"/>
              <a:t>The colonist had to face another issue: the </a:t>
            </a:r>
            <a:r>
              <a:rPr lang="en-US" b="1" dirty="0" err="1" smtClean="0"/>
              <a:t>Fenians</a:t>
            </a:r>
            <a:r>
              <a:rPr lang="en-US" b="1" dirty="0" smtClean="0"/>
              <a:t>. </a:t>
            </a:r>
            <a:r>
              <a:rPr lang="en-US" b="1" dirty="0"/>
              <a:t>Read </a:t>
            </a:r>
            <a:r>
              <a:rPr lang="en-US" b="1" dirty="0" err="1"/>
              <a:t>pg</a:t>
            </a:r>
            <a:r>
              <a:rPr lang="en-US" b="1" dirty="0"/>
              <a:t> 153 </a:t>
            </a:r>
            <a:r>
              <a:rPr lang="en-US" b="1" dirty="0" smtClean="0"/>
              <a:t>and Red booklet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857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1092"/>
            <a:ext cx="7024744" cy="715818"/>
          </a:xfrm>
        </p:spPr>
        <p:txBody>
          <a:bodyPr/>
          <a:lstStyle/>
          <a:p>
            <a:r>
              <a:rPr lang="en-US" dirty="0" smtClean="0"/>
              <a:t>Reasons for Confederation: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00910"/>
            <a:ext cx="6777317" cy="43317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Railway:</a:t>
            </a:r>
          </a:p>
          <a:p>
            <a:r>
              <a:rPr lang="en-US" dirty="0" smtClean="0"/>
              <a:t>In the mid 19</a:t>
            </a:r>
            <a:r>
              <a:rPr lang="en-US" baseline="30000" dirty="0" smtClean="0"/>
              <a:t>th</a:t>
            </a:r>
            <a:r>
              <a:rPr lang="en-US" dirty="0" smtClean="0"/>
              <a:t> century, a railway boom was taking place in BNA.</a:t>
            </a:r>
          </a:p>
          <a:p>
            <a:r>
              <a:rPr lang="en-US" dirty="0" smtClean="0"/>
              <a:t>Before railways, geography had kept the colonies isolated.</a:t>
            </a:r>
          </a:p>
          <a:p>
            <a:r>
              <a:rPr lang="en-US" dirty="0" smtClean="0"/>
              <a:t>Then it allowed farmers to get their crops to market. </a:t>
            </a:r>
            <a:endParaRPr lang="en-US" dirty="0"/>
          </a:p>
          <a:p>
            <a:r>
              <a:rPr lang="en-US" dirty="0" smtClean="0"/>
              <a:t>Tracks connected towns and cities from east and west.</a:t>
            </a:r>
          </a:p>
          <a:p>
            <a:r>
              <a:rPr lang="en-US" dirty="0" smtClean="0"/>
              <a:t>Businesses could move their goods quickly and easily. </a:t>
            </a:r>
          </a:p>
          <a:p>
            <a:r>
              <a:rPr lang="en-US" dirty="0" smtClean="0"/>
              <a:t>People began to talk about building a railway linking Canada West with Halifax. It could only go ahead if the colonies were united (because of money issues)</a:t>
            </a:r>
          </a:p>
        </p:txBody>
      </p:sp>
    </p:spTree>
    <p:extLst>
      <p:ext uri="{BB962C8B-B14F-4D97-AF65-F5344CB8AC3E}">
        <p14:creationId xmlns:p14="http://schemas.microsoft.com/office/powerpoint/2010/main" val="1227323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9492" y="667124"/>
            <a:ext cx="3351254" cy="4646148"/>
          </a:xfrm>
        </p:spPr>
        <p:txBody>
          <a:bodyPr>
            <a:noAutofit/>
          </a:bodyPr>
          <a:lstStyle/>
          <a:p>
            <a:r>
              <a:rPr lang="en-US" sz="2500" b="1" dirty="0" smtClean="0"/>
              <a:t>Figure 7.7-  </a:t>
            </a:r>
            <a:r>
              <a:rPr lang="en-US" sz="2500" dirty="0" smtClean="0"/>
              <a:t>A grand review of the armies after the Civil War, Washington, DC, 1865. </a:t>
            </a:r>
          </a:p>
          <a:p>
            <a:r>
              <a:rPr lang="en-US" sz="2500" dirty="0" smtClean="0"/>
              <a:t>When the war ended, the United States suddenly had a large and powerful army with nothing to do.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611146" y="667124"/>
            <a:ext cx="4826000" cy="464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21275" y="5561181"/>
            <a:ext cx="80416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500" dirty="0" smtClean="0"/>
              <a:t>Q. Did the colonists have good reason to</a:t>
            </a:r>
          </a:p>
          <a:p>
            <a:r>
              <a:rPr lang="en-US" sz="2500" dirty="0" smtClean="0"/>
              <a:t>worry about an American invasion? Why or why not?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55751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080240"/>
              </p:ext>
            </p:extLst>
          </p:nvPr>
        </p:nvGraphicFramePr>
        <p:xfrm>
          <a:off x="457200" y="1583566"/>
          <a:ext cx="8229600" cy="536717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114800"/>
                <a:gridCol w="4114800"/>
              </a:tblGrid>
              <a:tr h="24410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 Brunswick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0" dirty="0" smtClean="0"/>
                        <a:t>Economy:</a:t>
                      </a:r>
                      <a:r>
                        <a:rPr lang="en-US" b="0" baseline="0" dirty="0" smtClean="0"/>
                        <a:t>  Forestry &amp; fishing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0" baseline="0" dirty="0" smtClean="0"/>
                        <a:t>Most important city:  Saint John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0" baseline="0" dirty="0" smtClean="0"/>
                        <a:t>Famous for its wooden sail ships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0" baseline="0" dirty="0" smtClean="0"/>
                        <a:t>Acadians in the north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="0" baseline="0" dirty="0" smtClean="0"/>
                        <a:t>Largest group of colonists:  the Irish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Prince Edward Island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800" dirty="0" smtClean="0"/>
                        <a:t>Economy:  Fishing &amp; Farming (Fertile Soil)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800" dirty="0" smtClean="0"/>
                        <a:t>Most important city:  Charlottetown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800" dirty="0" smtClean="0"/>
                        <a:t>No bridges to the mainland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800" dirty="0" smtClean="0"/>
                        <a:t>The smallest colony in area</a:t>
                      </a:r>
                      <a:r>
                        <a:rPr lang="en-US" sz="1800" baseline="0" dirty="0" smtClean="0"/>
                        <a:t> &amp; population</a:t>
                      </a:r>
                      <a:endParaRPr lang="en-US" sz="1800" dirty="0"/>
                    </a:p>
                  </a:txBody>
                  <a:tcPr/>
                </a:tc>
              </a:tr>
              <a:tr h="24410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Nova Scotia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dirty="0" smtClean="0"/>
                        <a:t>Economy:</a:t>
                      </a:r>
                      <a:r>
                        <a:rPr lang="en-US" sz="1800" baseline="0" dirty="0" smtClean="0"/>
                        <a:t>  Fishing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Most important city:  Halifax (Naval Center)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Land good for farming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Trade with colonies in Caribbean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Largest group of colonies:  the Scots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800" baseline="0" dirty="0" smtClean="0"/>
                        <a:t>About 1, 500 </a:t>
                      </a:r>
                      <a:r>
                        <a:rPr lang="en-US" sz="1800" baseline="0" dirty="0" err="1" smtClean="0"/>
                        <a:t>Mi’kmaq</a:t>
                      </a:r>
                      <a:endParaRPr lang="en-US" sz="18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Newfoundland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800" dirty="0" smtClean="0"/>
                        <a:t>Economy:  Fishing (exported from Britain)</a:t>
                      </a:r>
                      <a:r>
                        <a:rPr lang="en-US" sz="1800" baseline="0" dirty="0" smtClean="0"/>
                        <a:t> &amp; seal hunting.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800" baseline="0" dirty="0" smtClean="0"/>
                        <a:t>Most important city:  St. John’s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800" baseline="0" dirty="0" smtClean="0"/>
                        <a:t>Land good for farming:  None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800" baseline="0" dirty="0" smtClean="0"/>
                        <a:t>Isolated from other colonies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1800" baseline="0" dirty="0" smtClean="0"/>
                        <a:t>Very close ties to Britain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28086" y="443525"/>
            <a:ext cx="86878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Facts about maritime colonies</a:t>
            </a:r>
            <a:endParaRPr lang="en-CA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0244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37734"/>
            <a:ext cx="6777317" cy="449489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1840-1870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Age of wind, wood, and sail.</a:t>
            </a:r>
          </a:p>
          <a:p>
            <a:r>
              <a:rPr lang="en-US" dirty="0" smtClean="0"/>
              <a:t>Economies were growing and doing really well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BNA had the 4</a:t>
            </a:r>
            <a:r>
              <a:rPr lang="en-US" baseline="30000" dirty="0" smtClean="0"/>
              <a:t>th</a:t>
            </a:r>
            <a:r>
              <a:rPr lang="en-US" dirty="0" smtClean="0"/>
              <a:t> largest shipping fleet in the world.  </a:t>
            </a:r>
            <a:r>
              <a:rPr lang="en-US" i="1" dirty="0" smtClean="0"/>
              <a:t>Britain, Norway, United States had bigger fleets.</a:t>
            </a:r>
          </a:p>
          <a:p>
            <a:r>
              <a:rPr lang="en-US" dirty="0" smtClean="0"/>
              <a:t>70% of ships were built in Maritimes </a:t>
            </a:r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i="1" dirty="0" smtClean="0"/>
              <a:t>Ship Yard in </a:t>
            </a:r>
            <a:r>
              <a:rPr lang="en-US" i="1" dirty="0" err="1" smtClean="0"/>
              <a:t>Marystown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9304" y="375690"/>
            <a:ext cx="88118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“Golden Age” of the Maritimes</a:t>
            </a:r>
            <a:endParaRPr lang="en-CA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605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96065" y="62126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Marco Polo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-30476" r="-30476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406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supported the making of a country saw that the world was changing.</a:t>
            </a:r>
          </a:p>
          <a:p>
            <a:r>
              <a:rPr lang="en-US" dirty="0" smtClean="0"/>
              <a:t>New technologies based on coal, iron, and steel threatened to end the age of wood, wind, and sail.</a:t>
            </a:r>
          </a:p>
          <a:p>
            <a:r>
              <a:rPr lang="en-US" dirty="0" smtClean="0"/>
              <a:t>Union would give them access to the bigger Canadian provinces.</a:t>
            </a:r>
          </a:p>
          <a:p>
            <a:r>
              <a:rPr lang="en-US" dirty="0" smtClean="0"/>
              <a:t>Proposed railway was very attractive.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8291" y="262075"/>
            <a:ext cx="7927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CA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W</a:t>
            </a:r>
            <a:r>
              <a:rPr lang="en-CA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ould A Union Help or Hinder?</a:t>
            </a:r>
            <a:endParaRPr lang="en-CA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2509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Government is the way societies organize themselves to make decisions and get things done.</a:t>
            </a:r>
          </a:p>
          <a:p>
            <a:r>
              <a:rPr lang="en-US" dirty="0"/>
              <a:t>How do we make decisions in a community where 1000’s of people live?  Or, in a country where millions of people live?</a:t>
            </a:r>
          </a:p>
          <a:p>
            <a:r>
              <a:rPr lang="en-US" dirty="0"/>
              <a:t>Some organization is needed.  That organization is called, </a:t>
            </a:r>
            <a:r>
              <a:rPr lang="en-US" b="1" dirty="0"/>
              <a:t>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58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JOSEPH HOWE:</a:t>
            </a:r>
            <a:br>
              <a:rPr lang="en-US" dirty="0" smtClean="0"/>
            </a:br>
            <a:r>
              <a:rPr lang="en-US" sz="4000" i="1" dirty="0" smtClean="0"/>
              <a:t>(Leading Politician in NS during Confederation)</a:t>
            </a:r>
            <a:endParaRPr lang="en-US" sz="40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1665" y="2404533"/>
            <a:ext cx="4229267" cy="421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439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0" y="2367023"/>
            <a:ext cx="4051300" cy="44909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93165" y="212588"/>
            <a:ext cx="7557690" cy="21544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C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George Etienne Cartier</a:t>
            </a:r>
          </a:p>
          <a:p>
            <a:pPr algn="ctr"/>
            <a:r>
              <a:rPr lang="en-CA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(Leader of the Quebec Politician </a:t>
            </a:r>
          </a:p>
          <a:p>
            <a:pPr algn="ctr"/>
            <a:r>
              <a:rPr lang="en-CA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During Confederation)</a:t>
            </a:r>
            <a:endParaRPr lang="en-CA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773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2382"/>
            <a:ext cx="8229600" cy="477561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1867- BNA Act was passed</a:t>
            </a:r>
          </a:p>
          <a:p>
            <a:r>
              <a:rPr lang="en-US" dirty="0" smtClean="0"/>
              <a:t>The Dominion of Canada was now a country!</a:t>
            </a:r>
          </a:p>
          <a:p>
            <a:r>
              <a:rPr lang="en-US" dirty="0" smtClean="0"/>
              <a:t>Since 1935, the Governor, has been chosen by Prime Minister.</a:t>
            </a:r>
          </a:p>
          <a:p>
            <a:endParaRPr lang="en-US" dirty="0"/>
          </a:p>
          <a:p>
            <a:r>
              <a:rPr lang="en-US" i="1" dirty="0" smtClean="0"/>
              <a:t>Parliament was divided into 2 parts:</a:t>
            </a:r>
          </a:p>
          <a:p>
            <a:pPr marL="514350" indent="-514350">
              <a:buAutoNum type="arabicPeriod"/>
            </a:pPr>
            <a:r>
              <a:rPr lang="en-US" dirty="0" smtClean="0"/>
              <a:t>Elected House of Commons</a:t>
            </a:r>
          </a:p>
          <a:p>
            <a:pPr marL="514350" indent="-514350">
              <a:buAutoNum type="arabicPeriod"/>
            </a:pPr>
            <a:r>
              <a:rPr lang="en-US" dirty="0" smtClean="0"/>
              <a:t>Appointed Senate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6586" y="328056"/>
            <a:ext cx="7750840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C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#4 - Structure of </a:t>
            </a:r>
          </a:p>
          <a:p>
            <a:pPr algn="ctr"/>
            <a:r>
              <a:rPr lang="en-C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Canadian government</a:t>
            </a:r>
            <a:endParaRPr lang="en-CA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4603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sz="4000" i="1" dirty="0" smtClean="0"/>
              <a:t>Created 2 levels government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Central Government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Provincial Government</a:t>
            </a:r>
          </a:p>
          <a:p>
            <a:pPr marL="0" indent="0">
              <a:buNone/>
            </a:pPr>
            <a:r>
              <a:rPr lang="en-US" i="1" dirty="0" smtClean="0"/>
              <a:t>*  Check out Table on Next Slide!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BNA Act states that the Federal Government has the power to make laws for the “peace, order, and good government” of Canada.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99123" y="377543"/>
            <a:ext cx="5145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C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 Federal System</a:t>
            </a:r>
            <a:endParaRPr lang="en-CA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637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702413"/>
              </p:ext>
            </p:extLst>
          </p:nvPr>
        </p:nvGraphicFramePr>
        <p:xfrm>
          <a:off x="457200" y="313416"/>
          <a:ext cx="8229600" cy="626828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2743200"/>
                <a:gridCol w="2743200"/>
                <a:gridCol w="2743200"/>
              </a:tblGrid>
              <a:tr h="1044714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Provincial</a:t>
                      </a:r>
                      <a:r>
                        <a:rPr lang="en-US" baseline="0" dirty="0" smtClean="0"/>
                        <a:t> 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Shared Powers</a:t>
                      </a:r>
                      <a:endParaRPr lang="en-US" dirty="0"/>
                    </a:p>
                  </a:txBody>
                  <a:tcPr/>
                </a:tc>
              </a:tr>
              <a:tr h="1044714">
                <a:tc>
                  <a:txBody>
                    <a:bodyPr/>
                    <a:lstStyle/>
                    <a:p>
                      <a:r>
                        <a:rPr lang="en-US" dirty="0" smtClean="0"/>
                        <a:t>Post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Agriculture</a:t>
                      </a:r>
                      <a:endParaRPr lang="en-US" dirty="0"/>
                    </a:p>
                  </a:txBody>
                  <a:tcPr/>
                </a:tc>
              </a:tr>
              <a:tr h="1044714">
                <a:tc>
                  <a:txBody>
                    <a:bodyPr/>
                    <a:lstStyle/>
                    <a:p>
                      <a:r>
                        <a:rPr lang="en-US" dirty="0" smtClean="0"/>
                        <a:t>Taxation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Highways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Immigration</a:t>
                      </a:r>
                      <a:endParaRPr lang="en-US" dirty="0"/>
                    </a:p>
                  </a:txBody>
                  <a:tcPr/>
                </a:tc>
              </a:tr>
              <a:tr h="1044714">
                <a:tc>
                  <a:txBody>
                    <a:bodyPr/>
                    <a:lstStyle/>
                    <a:p>
                      <a:r>
                        <a:rPr lang="en-US" dirty="0" smtClean="0"/>
                        <a:t>Fisheries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44714">
                <a:tc>
                  <a:txBody>
                    <a:bodyPr/>
                    <a:lstStyle/>
                    <a:p>
                      <a:r>
                        <a:rPr lang="en-US" dirty="0" smtClean="0"/>
                        <a:t>Marriage &amp; Divorce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Provincial &amp; Local Police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44714">
                <a:tc>
                  <a:txBody>
                    <a:bodyPr/>
                    <a:lstStyle/>
                    <a:p>
                      <a:r>
                        <a:rPr lang="en-US" dirty="0" smtClean="0"/>
                        <a:t>Banking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Hospitals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86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1867, Canada was a Democracy.</a:t>
            </a:r>
          </a:p>
          <a:p>
            <a:r>
              <a:rPr lang="en-US" dirty="0" smtClean="0"/>
              <a:t>Voting</a:t>
            </a:r>
          </a:p>
          <a:p>
            <a:r>
              <a:rPr lang="en-US" dirty="0" smtClean="0"/>
              <a:t>Women ownership</a:t>
            </a:r>
          </a:p>
          <a:p>
            <a:r>
              <a:rPr lang="en-US" dirty="0" smtClean="0"/>
              <a:t>Only about 11% of population had ability to vote</a:t>
            </a:r>
          </a:p>
          <a:p>
            <a:r>
              <a:rPr lang="en-US" dirty="0" smtClean="0"/>
              <a:t>Today, all Canadians over age of 18 can vote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20676" y="278570"/>
            <a:ext cx="6405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C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Limited Democracy</a:t>
            </a:r>
            <a:endParaRPr lang="en-C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918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3414"/>
            <a:ext cx="8229600" cy="5812749"/>
          </a:xfrm>
        </p:spPr>
        <p:txBody>
          <a:bodyPr>
            <a:noAutofit/>
          </a:bodyPr>
          <a:lstStyle/>
          <a:p>
            <a:endParaRPr lang="en-US" sz="4000" i="1" dirty="0" smtClean="0"/>
          </a:p>
          <a:p>
            <a:r>
              <a:rPr lang="en-US" sz="4000" i="1" dirty="0" smtClean="0"/>
              <a:t>THE DECISIONS THAT WENT INTO THE BNA ACT HAVE STRONGLY INFLUENCED WHAT CANADA HAS BECOME.</a:t>
            </a:r>
          </a:p>
          <a:p>
            <a:endParaRPr lang="en-US" sz="4000" i="1" dirty="0"/>
          </a:p>
          <a:p>
            <a:r>
              <a:rPr lang="en-US" sz="4000" i="1" dirty="0" smtClean="0"/>
              <a:t>IT MADE EDUCATION FOR EXAMPLE, A PROVINCIAL RESPONSIBILITY. 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958482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067" y="2624667"/>
            <a:ext cx="5198533" cy="381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54411" y="889000"/>
            <a:ext cx="57303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C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IT’S PROJECT TIME!</a:t>
            </a:r>
            <a:endParaRPr lang="en-CA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8146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2"/>
            <a:ext cx="8229600" cy="1143000"/>
          </a:xfrm>
        </p:spPr>
        <p:txBody>
          <a:bodyPr/>
          <a:lstStyle/>
          <a:p>
            <a:r>
              <a:rPr lang="en-US" dirty="0" smtClean="0"/>
              <a:t>POSTER PROJECT for Chapter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6712"/>
            <a:ext cx="8229600" cy="5701288"/>
          </a:xfrm>
        </p:spPr>
        <p:txBody>
          <a:bodyPr>
            <a:normAutofit/>
          </a:bodyPr>
          <a:lstStyle/>
          <a:p>
            <a:r>
              <a:rPr lang="en-US" dirty="0" smtClean="0"/>
              <a:t>Create a poster on 8 x 14 white paper.</a:t>
            </a:r>
          </a:p>
          <a:p>
            <a:r>
              <a:rPr lang="en-US" dirty="0" smtClean="0"/>
              <a:t>It is your job to make it look awesome!</a:t>
            </a:r>
          </a:p>
          <a:p>
            <a:r>
              <a:rPr lang="en-US" b="1" dirty="0" smtClean="0"/>
              <a:t>Due Date:  </a:t>
            </a:r>
            <a:r>
              <a:rPr lang="en-US" dirty="0" smtClean="0"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</a:t>
            </a:r>
            <a:endParaRPr lang="en-US" dirty="0" smtClean="0"/>
          </a:p>
          <a:p>
            <a:endParaRPr lang="en-US" b="1" i="1" dirty="0" smtClean="0"/>
          </a:p>
          <a:p>
            <a:r>
              <a:rPr lang="en-US" b="1" i="1" dirty="0" smtClean="0"/>
              <a:t>Must include:</a:t>
            </a:r>
          </a:p>
          <a:p>
            <a:pPr marL="514350" indent="-514350">
              <a:buAutoNum type="arabicPeriod"/>
            </a:pPr>
            <a:r>
              <a:rPr lang="en-US" dirty="0" smtClean="0"/>
              <a:t>Flag for Province</a:t>
            </a:r>
          </a:p>
          <a:p>
            <a:pPr marL="514350" indent="-514350">
              <a:buAutoNum type="arabicPeriod"/>
            </a:pPr>
            <a:r>
              <a:rPr lang="en-US" dirty="0" smtClean="0"/>
              <a:t>Name of Province at the top</a:t>
            </a:r>
          </a:p>
          <a:p>
            <a:pPr marL="514350" indent="-514350">
              <a:buAutoNum type="arabicPeriod"/>
            </a:pPr>
            <a:r>
              <a:rPr lang="en-US" dirty="0" smtClean="0"/>
              <a:t>Year they joined Confederation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2 Reasons for joining Confederation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2 Reasons against joining Confederation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51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87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CHECKLIST FOR INDIVIDUAL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658"/>
            <a:ext cx="8229600" cy="541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___  Choose ONE Province</a:t>
            </a:r>
          </a:p>
          <a:p>
            <a:pPr marL="0" indent="0">
              <a:buNone/>
            </a:pPr>
            <a:r>
              <a:rPr lang="en-US" dirty="0" smtClean="0"/>
              <a:t>___  Main theme is Confederation</a:t>
            </a:r>
          </a:p>
          <a:p>
            <a:pPr marL="0" indent="0">
              <a:buNone/>
            </a:pPr>
            <a:r>
              <a:rPr lang="en-US" dirty="0" smtClean="0"/>
              <a:t>___  Hand in ON TIME</a:t>
            </a:r>
          </a:p>
          <a:p>
            <a:pPr marL="0" indent="0">
              <a:buNone/>
            </a:pPr>
            <a:r>
              <a:rPr lang="en-US" dirty="0" smtClean="0"/>
              <a:t>___  Include Name of Province</a:t>
            </a:r>
          </a:p>
          <a:p>
            <a:pPr marL="0" indent="0">
              <a:buNone/>
            </a:pPr>
            <a:r>
              <a:rPr lang="en-US" dirty="0" smtClean="0"/>
              <a:t>___  Include YEAR the province joined </a:t>
            </a:r>
          </a:p>
          <a:p>
            <a:pPr marL="0" indent="0">
              <a:buNone/>
            </a:pPr>
            <a:r>
              <a:rPr lang="en-US" dirty="0" smtClean="0"/>
              <a:t>___  Find picture of and draw provincial flag</a:t>
            </a:r>
          </a:p>
          <a:p>
            <a:pPr marL="0" indent="0">
              <a:buNone/>
            </a:pPr>
            <a:r>
              <a:rPr lang="en-US" dirty="0" smtClean="0"/>
              <a:t>___  2 Headings must be NEAT &amp; Tidy </a:t>
            </a:r>
          </a:p>
          <a:p>
            <a:pPr marL="0" indent="0" algn="ctr">
              <a:buNone/>
            </a:pPr>
            <a:r>
              <a:rPr lang="en-US" i="1" dirty="0" smtClean="0"/>
              <a:t>(Reasons FOR Confed./Reasons AGAINST Confed.)</a:t>
            </a:r>
          </a:p>
          <a:p>
            <a:pPr marL="0" indent="0">
              <a:buNone/>
            </a:pPr>
            <a:r>
              <a:rPr lang="en-US" dirty="0" smtClean="0"/>
              <a:t>___  At least 2 reasons province had for joining</a:t>
            </a:r>
          </a:p>
          <a:p>
            <a:pPr marL="0" indent="0">
              <a:buNone/>
            </a:pPr>
            <a:r>
              <a:rPr lang="en-US" dirty="0" smtClean="0"/>
              <a:t>___  At least 2 reasons province had against joining</a:t>
            </a:r>
          </a:p>
          <a:p>
            <a:pPr marL="0" indent="0">
              <a:buNone/>
            </a:pPr>
            <a:r>
              <a:rPr lang="en-US" dirty="0" smtClean="0"/>
              <a:t>___  Creative (Color, Pictures, Font)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b="1" dirty="0" smtClean="0"/>
              <a:t>TOTAL:  /10</a:t>
            </a:r>
          </a:p>
        </p:txBody>
      </p:sp>
    </p:spTree>
    <p:extLst>
      <p:ext uri="{BB962C8B-B14F-4D97-AF65-F5344CB8AC3E}">
        <p14:creationId xmlns:p14="http://schemas.microsoft.com/office/powerpoint/2010/main" val="1641050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/>
              <a:t>To what extent was Confederation an attempt to solve existing problems and lay a foundation for a country?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4861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800" i="1" dirty="0" smtClean="0"/>
              <a:t>Students are </a:t>
            </a:r>
            <a:r>
              <a:rPr lang="en-US" sz="4800" i="1" dirty="0" smtClean="0">
                <a:solidFill>
                  <a:srgbClr val="660066"/>
                </a:solidFill>
              </a:rPr>
              <a:t>note taking</a:t>
            </a:r>
            <a:r>
              <a:rPr lang="en-US" sz="4800" i="1" dirty="0" smtClean="0"/>
              <a:t> and completing assigned chart.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85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315280"/>
              </p:ext>
            </p:extLst>
          </p:nvPr>
        </p:nvGraphicFramePr>
        <p:xfrm>
          <a:off x="452308" y="104374"/>
          <a:ext cx="8106736" cy="6665195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26684"/>
                <a:gridCol w="2026684"/>
                <a:gridCol w="2026684"/>
                <a:gridCol w="2026684"/>
              </a:tblGrid>
              <a:tr h="695798"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Province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 Joined Confederation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Reasons</a:t>
                      </a:r>
                      <a:r>
                        <a:rPr lang="en-US" baseline="0" dirty="0" smtClean="0"/>
                        <a:t> FOR Joining Confederation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Reasons AGAINST</a:t>
                      </a:r>
                      <a:r>
                        <a:rPr lang="en-US" baseline="0" dirty="0" smtClean="0"/>
                        <a:t> joining Confederation</a:t>
                      </a:r>
                      <a:endParaRPr lang="en-US" dirty="0"/>
                    </a:p>
                  </a:txBody>
                  <a:tcPr/>
                </a:tc>
              </a:tr>
              <a:tr h="958466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Ontario (West)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84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Quebec (East)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8466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Newfoundland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8466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Nova Scotia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8466">
                <a:tc>
                  <a:txBody>
                    <a:bodyPr/>
                    <a:lstStyle/>
                    <a:p>
                      <a:r>
                        <a:rPr lang="en-US" dirty="0" smtClean="0"/>
                        <a:t>Prince Edward Island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8466">
                <a:tc>
                  <a:txBody>
                    <a:bodyPr/>
                    <a:lstStyle/>
                    <a:p>
                      <a:r>
                        <a:rPr lang="en-US" dirty="0" smtClean="0"/>
                        <a:t>New Brunswick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45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00080"/>
                </a:solidFill>
              </a:rPr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Government</a:t>
            </a:r>
          </a:p>
          <a:p>
            <a:r>
              <a:rPr lang="en-US" dirty="0"/>
              <a:t>Democracy</a:t>
            </a:r>
          </a:p>
          <a:p>
            <a:r>
              <a:rPr lang="en-US" dirty="0"/>
              <a:t>Representatives Democracy</a:t>
            </a:r>
          </a:p>
          <a:p>
            <a:r>
              <a:rPr lang="en-US" dirty="0"/>
              <a:t>Responsible Government</a:t>
            </a:r>
          </a:p>
          <a:p>
            <a:r>
              <a:rPr lang="en-US" dirty="0"/>
              <a:t>Representation by Population</a:t>
            </a:r>
          </a:p>
          <a:p>
            <a:r>
              <a:rPr lang="en-US" dirty="0"/>
              <a:t>Manufacturing</a:t>
            </a:r>
          </a:p>
          <a:p>
            <a:r>
              <a:rPr lang="en-US" dirty="0"/>
              <a:t>Reciprocity Treaty</a:t>
            </a:r>
          </a:p>
          <a:p>
            <a:r>
              <a:rPr lang="en-US" dirty="0"/>
              <a:t>Compromise</a:t>
            </a:r>
          </a:p>
          <a:p>
            <a:r>
              <a:rPr lang="en-US" dirty="0"/>
              <a:t>Confederation</a:t>
            </a:r>
          </a:p>
        </p:txBody>
      </p:sp>
    </p:spTree>
    <p:extLst>
      <p:ext uri="{BB962C8B-B14F-4D97-AF65-F5344CB8AC3E}">
        <p14:creationId xmlns:p14="http://schemas.microsoft.com/office/powerpoint/2010/main" val="418114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Conditions for Confederation</a:t>
            </a:r>
          </a:p>
          <a:p>
            <a:pPr marL="514350" indent="-514350">
              <a:buAutoNum type="arabicPeriod"/>
            </a:pPr>
            <a:r>
              <a:rPr lang="en-US" dirty="0"/>
              <a:t>Confederation and the Maritime Colonies</a:t>
            </a:r>
          </a:p>
          <a:p>
            <a:pPr marL="514350" indent="-514350">
              <a:buAutoNum type="arabicPeriod"/>
            </a:pPr>
            <a:r>
              <a:rPr lang="en-US" dirty="0"/>
              <a:t>Confederation Discussions</a:t>
            </a:r>
          </a:p>
          <a:p>
            <a:pPr marL="514350" indent="-514350">
              <a:buAutoNum type="arabicPeriod"/>
            </a:pPr>
            <a:r>
              <a:rPr lang="en-US" dirty="0"/>
              <a:t>The Structure of the Canadian </a:t>
            </a:r>
            <a:r>
              <a:rPr lang="en-US" dirty="0" smtClean="0"/>
              <a:t>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19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Canada’s Government</a:t>
            </a:r>
            <a:br>
              <a:rPr lang="en-CA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8728"/>
            <a:ext cx="6777317" cy="412390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Canada is a</a:t>
            </a:r>
            <a:r>
              <a:rPr lang="en-US" b="1" i="1" dirty="0"/>
              <a:t> DEMOCRACY</a:t>
            </a:r>
            <a:r>
              <a:rPr lang="en-US" dirty="0"/>
              <a:t>.</a:t>
            </a:r>
          </a:p>
          <a:p>
            <a:r>
              <a:rPr lang="en-US" dirty="0"/>
              <a:t>That means the people hold the power.</a:t>
            </a:r>
          </a:p>
          <a:p>
            <a:endParaRPr lang="en-US" dirty="0"/>
          </a:p>
          <a:p>
            <a:r>
              <a:rPr lang="en-US" dirty="0"/>
              <a:t>It is also a </a:t>
            </a:r>
            <a:r>
              <a:rPr lang="en-US" b="1" i="1" dirty="0"/>
              <a:t>REPRESENTATIVE DEMOCRACY</a:t>
            </a:r>
            <a:r>
              <a:rPr lang="en-US" dirty="0"/>
              <a:t>.</a:t>
            </a:r>
          </a:p>
          <a:p>
            <a:r>
              <a:rPr lang="en-US" dirty="0"/>
              <a:t>That means citizens elect people to make decisions for them.</a:t>
            </a:r>
          </a:p>
          <a:p>
            <a:endParaRPr lang="en-US" dirty="0"/>
          </a:p>
          <a:p>
            <a:r>
              <a:rPr lang="en-US" dirty="0"/>
              <a:t>Canada has </a:t>
            </a:r>
            <a:r>
              <a:rPr lang="en-US" b="1" i="1" dirty="0"/>
              <a:t>RESPONSIBLE GOVERNMENT</a:t>
            </a:r>
            <a:r>
              <a:rPr lang="en-US" dirty="0"/>
              <a:t>.</a:t>
            </a:r>
          </a:p>
          <a:p>
            <a:r>
              <a:rPr lang="en-US" dirty="0"/>
              <a:t>That means Cabinet must answer to the elected representatives.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8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6720" r="-6720"/>
          <a:stretch>
            <a:fillRect/>
          </a:stretch>
        </p:blipFill>
        <p:spPr>
          <a:xfrm>
            <a:off x="1042988" y="854075"/>
            <a:ext cx="6777037" cy="49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90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54001"/>
            <a:ext cx="7024744" cy="877454"/>
          </a:xfrm>
        </p:spPr>
        <p:txBody>
          <a:bodyPr/>
          <a:lstStyle/>
          <a:p>
            <a:r>
              <a:rPr lang="en-US" dirty="0" smtClean="0"/>
              <a:t>Reasons for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31456"/>
            <a:ext cx="6777317" cy="540327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Political Deadlock:</a:t>
            </a:r>
          </a:p>
          <a:p>
            <a:pPr lvl="1"/>
            <a:r>
              <a:rPr lang="en-US" dirty="0" smtClean="0"/>
              <a:t>By the 1850s, people were unhappy with the political system. Upper Canada and Lower Canada became a single colony: Province of Canada.</a:t>
            </a:r>
          </a:p>
          <a:p>
            <a:pPr lvl="1"/>
            <a:r>
              <a:rPr lang="en-US" dirty="0" smtClean="0"/>
              <a:t>The English members in Canada West and the </a:t>
            </a:r>
            <a:r>
              <a:rPr lang="en-US" dirty="0" err="1" smtClean="0"/>
              <a:t>Canadien</a:t>
            </a:r>
            <a:r>
              <a:rPr lang="en-US" dirty="0" smtClean="0"/>
              <a:t> members in Canada East had just one Assembly between them.</a:t>
            </a:r>
          </a:p>
          <a:p>
            <a:pPr lvl="1"/>
            <a:r>
              <a:rPr lang="en-US" dirty="0" smtClean="0"/>
              <a:t>The English made up a majority. The </a:t>
            </a:r>
            <a:r>
              <a:rPr lang="en-US" dirty="0" err="1" smtClean="0"/>
              <a:t>Canadiens</a:t>
            </a:r>
            <a:r>
              <a:rPr lang="en-US" dirty="0" smtClean="0"/>
              <a:t> were often outvoted on matters that were very important to them. </a:t>
            </a:r>
          </a:p>
          <a:p>
            <a:pPr marL="6858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27017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37733"/>
            <a:ext cx="6777317" cy="44948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Act of Union had given Canada East and West the same number of seats in the Assembly.</a:t>
            </a:r>
          </a:p>
          <a:p>
            <a:r>
              <a:rPr lang="en-US" dirty="0" smtClean="0"/>
              <a:t>Each side fought over the amount of seats and the fight over rep by pop led to deadlocks in the Assembly. It was time for a change. </a:t>
            </a:r>
          </a:p>
          <a:p>
            <a:endParaRPr lang="en-US" dirty="0" smtClean="0"/>
          </a:p>
          <a:p>
            <a:r>
              <a:rPr lang="en-US" dirty="0" smtClean="0"/>
              <a:t>What are reasons for the English and the French to be for Rep by Pop?</a:t>
            </a:r>
          </a:p>
          <a:p>
            <a:r>
              <a:rPr lang="en-US" dirty="0" smtClean="0"/>
              <a:t>What are reasons for the English and the French to not be for Rep by Pop?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09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241</TotalTime>
  <Words>1418</Words>
  <Application>Microsoft Macintosh PowerPoint</Application>
  <PresentationFormat>On-screen Show (4:3)</PresentationFormat>
  <Paragraphs>216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Austin</vt:lpstr>
      <vt:lpstr>Chapter 7</vt:lpstr>
      <vt:lpstr>Introduction</vt:lpstr>
      <vt:lpstr>Chapter Inquiry</vt:lpstr>
      <vt:lpstr>TERMS</vt:lpstr>
      <vt:lpstr>Main Concepts</vt:lpstr>
      <vt:lpstr>Canada’s Government </vt:lpstr>
      <vt:lpstr>PowerPoint Presentation</vt:lpstr>
      <vt:lpstr>Reasons for Confederation</vt:lpstr>
      <vt:lpstr>PowerPoint Presentation</vt:lpstr>
      <vt:lpstr>Reasons for Confederation:</vt:lpstr>
      <vt:lpstr>Reasons for Confederation:</vt:lpstr>
      <vt:lpstr>Reasons for Confederation:</vt:lpstr>
      <vt:lpstr>PowerPoint Presentation</vt:lpstr>
      <vt:lpstr>Reasons for Confederation:</vt:lpstr>
      <vt:lpstr>PowerPoint Presentation</vt:lpstr>
      <vt:lpstr>PowerPoint Presentation</vt:lpstr>
      <vt:lpstr>PowerPoint Presentation</vt:lpstr>
      <vt:lpstr>Marco Polo</vt:lpstr>
      <vt:lpstr>PowerPoint Presentation</vt:lpstr>
      <vt:lpstr>JOSEPH HOWE: (Leading Politician in NS during Confederation)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POSTER PROJECT for Chapter 7</vt:lpstr>
      <vt:lpstr>CHECKLIST FOR INDIVIDUAL POSTER</vt:lpstr>
      <vt:lpstr>During Presentations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Clare  Coates</dc:creator>
  <cp:lastModifiedBy>FMCSD Staff</cp:lastModifiedBy>
  <cp:revision>9</cp:revision>
  <dcterms:created xsi:type="dcterms:W3CDTF">2015-02-16T20:53:03Z</dcterms:created>
  <dcterms:modified xsi:type="dcterms:W3CDTF">2015-03-03T17:29:48Z</dcterms:modified>
</cp:coreProperties>
</file>